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5" r:id="rId8"/>
    <p:sldId id="267" r:id="rId9"/>
    <p:sldId id="269" r:id="rId10"/>
    <p:sldId id="271" r:id="rId11"/>
    <p:sldId id="278" r:id="rId12"/>
    <p:sldId id="273" r:id="rId13"/>
    <p:sldId id="279" r:id="rId14"/>
    <p:sldId id="280" r:id="rId15"/>
  </p:sldIdLst>
  <p:sldSz cx="12192000" cy="6858000"/>
  <p:notesSz cx="6858000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0620"/>
    <a:srgbClr val="170870"/>
    <a:srgbClr val="E9E0A7"/>
    <a:srgbClr val="B7F0A0"/>
    <a:srgbClr val="FC88A9"/>
    <a:srgbClr val="26EC2B"/>
    <a:srgbClr val="ECE7E7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 flipH="1">
            <a:off x="8228013" y="7938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6"/>
          <p:cNvCxnSpPr/>
          <p:nvPr/>
        </p:nvCxnSpPr>
        <p:spPr>
          <a:xfrm flipH="1">
            <a:off x="6108700" y="92075"/>
            <a:ext cx="6080125" cy="60801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20"/>
          <p:cNvCxnSpPr/>
          <p:nvPr/>
        </p:nvCxnSpPr>
        <p:spPr>
          <a:xfrm flipH="1">
            <a:off x="7335838" y="31750"/>
            <a:ext cx="4852987" cy="48529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2"/>
          <p:cNvCxnSpPr/>
          <p:nvPr/>
        </p:nvCxnSpPr>
        <p:spPr>
          <a:xfrm flipH="1">
            <a:off x="7845425" y="609600"/>
            <a:ext cx="4343400" cy="43434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/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4079F-4A08-47CF-A2A1-7FFDD850B168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26E3A-23B7-413B-908C-FB194D2AC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AB2BD-0843-4A96-A3E3-9785D0D31272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13D81-55BA-458A-BFAB-0BDF569761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D8527-74B0-4720-861E-B6B5608B6ABF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1B5BD-5E99-48A0-9DE4-3953A45F09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42D72-8E29-43EC-BD78-5BA2CDBCD664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62D5F-566F-4E6D-9A92-D91F9DD7A9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24D52-853B-42DA-A535-313F6E576A59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99E22-9ED6-4DD8-A5F8-02EC3ED56D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0C061-4B50-48E5-A62C-100B60BEAB9F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01A99-FF25-430C-9F10-FB4E96978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9E178-43D2-4A42-A40E-48774C46627E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CD796-A073-42D3-ADC3-28358E0CE6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1F6C6-0428-409E-AFB8-FA38D6FF4046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1C17B-5C59-4824-8389-B78208C8E0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5B67B-1768-44F3-B27F-6F0B550C8F08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BF927-677A-4949-B826-4E7432AF90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312FA-D1A3-49B3-8D3F-B0691633476C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B22A6-04A3-4183-AB8D-FE2F622021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EB89A-9772-4C84-BF4D-1963988A838C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EF785-7466-4390-A8AE-851A7569F1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531813" y="8128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285413" y="27686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CEAF0-0596-4A4E-B712-EE6F7C927A8C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842C5-2BE9-4B5B-94FD-B00BC39500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34758-8E80-4246-B604-44AA14AB481D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D73EE-8717-4007-92ED-1B8503C26B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0"/>
          <p:cNvSpPr txBox="1"/>
          <p:nvPr/>
        </p:nvSpPr>
        <p:spPr>
          <a:xfrm>
            <a:off x="531813" y="8128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1"/>
          <p:cNvSpPr txBox="1"/>
          <p:nvPr/>
        </p:nvSpPr>
        <p:spPr>
          <a:xfrm>
            <a:off x="10285413" y="27686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85646-11F9-477D-BE44-363364C0A7F8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8B285-51A6-45E1-B6D5-3658B6174F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8BFF0-851B-4605-BD5B-368C3DCDD0C3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31F5D-DA36-45CF-8169-BA5465B4B5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708B1-9177-4725-9B2D-1BE600993C56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99015-A09B-4E90-9210-C27E739D29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076DD-6766-4191-84EA-9F21BA441059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DECA1-3DB9-441C-BD27-45E963E5C0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9207500" y="2963863"/>
            <a:ext cx="2981325" cy="320833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5852" y="2963333"/>
              <a:ext cx="912975" cy="91296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83"/>
              <a:ext cx="2981858" cy="2981817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3013" y="3285648"/>
              <a:ext cx="1895814" cy="189578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853" y="3131636"/>
              <a:ext cx="1744974" cy="174495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600" y="3682589"/>
              <a:ext cx="1270227" cy="127021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3" y="4487863"/>
            <a:ext cx="8534400" cy="150653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4213" y="685800"/>
            <a:ext cx="8534400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3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3E8F02B2-3E13-4B76-A774-7FE376C91915}" type="datetimeFigureOut">
              <a:rPr lang="ru-RU"/>
              <a:pPr>
                <a:defRPr/>
              </a:pPr>
              <a:t>05.08.2022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3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5A33038E-547B-4BC0-8BAF-1BE5DEDDBA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9" r:id="rId1"/>
    <p:sldLayoutId id="2147483808" r:id="rId2"/>
    <p:sldLayoutId id="2147483807" r:id="rId3"/>
    <p:sldLayoutId id="2147483806" r:id="rId4"/>
    <p:sldLayoutId id="2147483805" r:id="rId5"/>
    <p:sldLayoutId id="2147483804" r:id="rId6"/>
    <p:sldLayoutId id="2147483803" r:id="rId7"/>
    <p:sldLayoutId id="2147483802" r:id="rId8"/>
    <p:sldLayoutId id="2147483801" r:id="rId9"/>
    <p:sldLayoutId id="2147483800" r:id="rId10"/>
    <p:sldLayoutId id="2147483799" r:id="rId11"/>
    <p:sldLayoutId id="2147483810" r:id="rId12"/>
    <p:sldLayoutId id="2147483798" r:id="rId13"/>
    <p:sldLayoutId id="2147483811" r:id="rId14"/>
    <p:sldLayoutId id="2147483797" r:id="rId15"/>
    <p:sldLayoutId id="2147483796" r:id="rId16"/>
    <p:sldLayoutId id="2147483795" r:id="rId17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2000" kern="1200">
          <a:solidFill>
            <a:srgbClr val="68370F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ern="1200">
          <a:solidFill>
            <a:srgbClr val="68370F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600" kern="1200">
          <a:solidFill>
            <a:srgbClr val="68370F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68370F"/>
          </a:solidFill>
          <a:latin typeface="+mn-lt"/>
          <a:ea typeface="+mn-ea"/>
          <a:cs typeface="+mn-cs"/>
        </a:defRPr>
      </a:lvl4pPr>
      <a:lvl5pPr marL="21145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68370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8925" y="1884363"/>
            <a:ext cx="9144000" cy="822325"/>
          </a:xfrm>
        </p:spPr>
        <p:txBody>
          <a:bodyPr>
            <a:normAutofit fontScale="70000" lnSpcReduction="20000"/>
          </a:bodyPr>
          <a:lstStyle/>
          <a:p>
            <a:pPr algn="ctr" eaLnBrk="1" hangingPunct="1"/>
            <a:r>
              <a:rPr lang="ru-RU" sz="5000" b="1" dirty="0" smtClean="0">
                <a:solidFill>
                  <a:srgbClr val="720620"/>
                </a:solidFill>
                <a:latin typeface="Times New Roman" pitchFamily="18" charset="0"/>
              </a:rPr>
              <a:t>АНАЛИЗ РЕЗУЛЬТАТОВ ЕГЭ В 2022 ГОДУ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Прямоугольник 3"/>
          <p:cNvSpPr>
            <a:spLocks noChangeArrowheads="1"/>
          </p:cNvSpPr>
          <p:nvPr/>
        </p:nvSpPr>
        <p:spPr bwMode="auto">
          <a:xfrm>
            <a:off x="2918415" y="212635"/>
            <a:ext cx="638968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dirty="0">
                <a:latin typeface="Century Gothic" pitchFamily="34" charset="0"/>
              </a:rPr>
              <a:t>Доля лиц, сдавших </a:t>
            </a:r>
            <a:r>
              <a:rPr lang="ru-RU" sz="4000" dirty="0" smtClean="0">
                <a:latin typeface="Century Gothic" pitchFamily="34" charset="0"/>
              </a:rPr>
              <a:t>ЕГЭ и ГВЭ</a:t>
            </a:r>
            <a:endParaRPr lang="ru-RU" sz="4000" dirty="0">
              <a:latin typeface="Century Gothic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151156"/>
              </p:ext>
            </p:extLst>
          </p:nvPr>
        </p:nvGraphicFramePr>
        <p:xfrm>
          <a:off x="472576" y="1442901"/>
          <a:ext cx="9180875" cy="468716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2647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03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364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4953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935883094"/>
                    </a:ext>
                  </a:extLst>
                </a:gridCol>
                <a:gridCol w="108421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136468">
                  <a:extLst>
                    <a:ext uri="{9D8B030D-6E8A-4147-A177-3AD203B41FA5}">
                      <a16:colId xmlns:a16="http://schemas.microsoft.com/office/drawing/2014/main" val="3455313985"/>
                    </a:ext>
                  </a:extLst>
                </a:gridCol>
              </a:tblGrid>
              <a:tr h="88228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2015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2016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2017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2019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2021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850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98,2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78,4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99,02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850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ГВЭ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 чел.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21,5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642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099810"/>
              </p:ext>
            </p:extLst>
          </p:nvPr>
        </p:nvGraphicFramePr>
        <p:xfrm>
          <a:off x="561204" y="55300"/>
          <a:ext cx="9275127" cy="7330440"/>
        </p:xfrm>
        <a:graphic>
          <a:graphicData uri="http://schemas.openxmlformats.org/drawingml/2006/table">
            <a:tbl>
              <a:tblPr/>
              <a:tblGrid>
                <a:gridCol w="423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3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5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63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64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92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6063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5504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55048">
                  <a:extLst>
                    <a:ext uri="{9D8B030D-6E8A-4147-A177-3AD203B41FA5}">
                      <a16:colId xmlns:a16="http://schemas.microsoft.com/office/drawing/2014/main" val="968640456"/>
                    </a:ext>
                  </a:extLst>
                </a:gridCol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Предмет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участников в 2022 году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2017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2018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2020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Средний балл 2021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Средний балл 2022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 району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 району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Русский язык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128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70,5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Английский язык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Литература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Химия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(профильный уровень)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52,3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Обществознание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Биология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Информатика и ИКТ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41,4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24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179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(базовый уровень)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4,02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4,5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1627" name="Прямоугольник 8"/>
          <p:cNvSpPr>
            <a:spLocks noChangeArrowheads="1"/>
          </p:cNvSpPr>
          <p:nvPr/>
        </p:nvSpPr>
        <p:spPr bwMode="auto">
          <a:xfrm>
            <a:off x="2486025" y="60325"/>
            <a:ext cx="9048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Результаты ЕГЭ МР </a:t>
            </a:r>
            <a:r>
              <a:rPr lang="ru-RU" sz="2000" b="1" dirty="0" err="1">
                <a:solidFill>
                  <a:schemeClr val="bg1"/>
                </a:solidFill>
                <a:latin typeface="Century Gothic" pitchFamily="34" charset="0"/>
              </a:rPr>
              <a:t>Зианчуринский</a:t>
            </a:r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 район РБ в </a:t>
            </a: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</a:rPr>
              <a:t>2021 </a:t>
            </a:r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году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724" name="Group 1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362375"/>
              </p:ext>
            </p:extLst>
          </p:nvPr>
        </p:nvGraphicFramePr>
        <p:xfrm>
          <a:off x="144463" y="381000"/>
          <a:ext cx="11742737" cy="6870192"/>
        </p:xfrm>
        <a:graphic>
          <a:graphicData uri="http://schemas.openxmlformats.org/drawingml/2006/table">
            <a:tbl>
              <a:tblPr/>
              <a:tblGrid>
                <a:gridCol w="2914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5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5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58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67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02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59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31966">
                  <a:extLst>
                    <a:ext uri="{9D8B030D-6E8A-4147-A177-3AD203B41FA5}">
                      <a16:colId xmlns:a16="http://schemas.microsoft.com/office/drawing/2014/main" val="1432529818"/>
                    </a:ext>
                  </a:extLst>
                </a:gridCol>
                <a:gridCol w="20519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182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87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  <a:endParaRPr kumimoji="0" lang="ru-RU" sz="1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не преодолевших минимальный порог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 баллов и выше (количество)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69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74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59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6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70,5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24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22711" name="Прямоугольник 4"/>
          <p:cNvSpPr>
            <a:spLocks noChangeArrowheads="1"/>
          </p:cNvSpPr>
          <p:nvPr/>
        </p:nvSpPr>
        <p:spPr bwMode="auto">
          <a:xfrm>
            <a:off x="3502025" y="11113"/>
            <a:ext cx="17335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entury Gothic" pitchFamily="34" charset="0"/>
              </a:rPr>
              <a:t>Русский язык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4"/>
          <p:cNvSpPr>
            <a:spLocks noChangeArrowheads="1"/>
          </p:cNvSpPr>
          <p:nvPr/>
        </p:nvSpPr>
        <p:spPr bwMode="auto">
          <a:xfrm>
            <a:off x="320675" y="176213"/>
            <a:ext cx="11550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Century Gothic" pitchFamily="34" charset="0"/>
              </a:rPr>
              <a:t>Математика </a:t>
            </a:r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(профильный уровень) </a:t>
            </a:r>
          </a:p>
        </p:txBody>
      </p:sp>
      <p:graphicFrame>
        <p:nvGraphicFramePr>
          <p:cNvPr id="24773" name="Group 1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428208"/>
              </p:ext>
            </p:extLst>
          </p:nvPr>
        </p:nvGraphicFramePr>
        <p:xfrm>
          <a:off x="176213" y="822325"/>
          <a:ext cx="11695112" cy="6021071"/>
        </p:xfrm>
        <a:graphic>
          <a:graphicData uri="http://schemas.openxmlformats.org/drawingml/2006/table">
            <a:tbl>
              <a:tblPr/>
              <a:tblGrid>
                <a:gridCol w="357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6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64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8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43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31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31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10641">
                  <a:extLst>
                    <a:ext uri="{9D8B030D-6E8A-4147-A177-3AD203B41FA5}">
                      <a16:colId xmlns:a16="http://schemas.microsoft.com/office/drawing/2014/main" val="2820222541"/>
                    </a:ext>
                  </a:extLst>
                </a:gridCol>
                <a:gridCol w="13017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418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893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Ср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 2022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минимального порога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 и выше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9211B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66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9211B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74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2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649317"/>
              </p:ext>
            </p:extLst>
          </p:nvPr>
        </p:nvGraphicFramePr>
        <p:xfrm>
          <a:off x="699918" y="285345"/>
          <a:ext cx="11245648" cy="7647728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5386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9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8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92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95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95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74278">
                  <a:extLst>
                    <a:ext uri="{9D8B030D-6E8A-4147-A177-3AD203B41FA5}">
                      <a16:colId xmlns:a16="http://schemas.microsoft.com/office/drawing/2014/main" val="1965830273"/>
                    </a:ext>
                  </a:extLst>
                </a:gridCol>
                <a:gridCol w="1169831">
                  <a:extLst>
                    <a:ext uri="{9D8B030D-6E8A-4147-A177-3AD203B41FA5}">
                      <a16:colId xmlns:a16="http://schemas.microsoft.com/office/drawing/2014/main" val="1483334726"/>
                    </a:ext>
                  </a:extLst>
                </a:gridCol>
                <a:gridCol w="20469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7153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Наименование ОУ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>
                          <a:effectLst/>
                        </a:rPr>
                        <a:t>обществознание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68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Ср.балл 2018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2019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 2021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Ср.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Ниже  мин. порога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80 </a:t>
                      </a:r>
                      <a:r>
                        <a:rPr lang="ru-RU" sz="1400" dirty="0">
                          <a:effectLst/>
                        </a:rPr>
                        <a:t>балл и выше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им. Ф. Султанова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СОШ № 2 с. </a:t>
                      </a:r>
                      <a:r>
                        <a:rPr lang="ru-RU" sz="1400" dirty="0" err="1">
                          <a:effectLst/>
                        </a:rPr>
                        <a:t>Исянгулово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 smtClean="0">
                          <a:effectLst/>
                        </a:rPr>
                        <a:t>Идельбаково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Абзаново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74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Баишево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89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Кугарчи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Идяш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</a:t>
                      </a:r>
                      <a:r>
                        <a:rPr lang="ru-RU" sz="1400" dirty="0" err="1">
                          <a:effectLst/>
                        </a:rPr>
                        <a:t>Ишемгул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Ибраево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башкирская гимназия-интернат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Тазларово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</a:t>
                      </a:r>
                      <a:r>
                        <a:rPr lang="ru-RU" sz="1400" dirty="0" err="1" smtClean="0">
                          <a:effectLst/>
                        </a:rPr>
                        <a:t>д.Утягулово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В.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итого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826" name="Group 1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3847703"/>
              </p:ext>
            </p:extLst>
          </p:nvPr>
        </p:nvGraphicFramePr>
        <p:xfrm>
          <a:off x="223838" y="195707"/>
          <a:ext cx="11857915" cy="6624832"/>
        </p:xfrm>
        <a:graphic>
          <a:graphicData uri="http://schemas.openxmlformats.org/drawingml/2006/table">
            <a:tbl>
              <a:tblPr/>
              <a:tblGrid>
                <a:gridCol w="455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05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25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56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84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459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03507">
                  <a:extLst>
                    <a:ext uri="{9D8B030D-6E8A-4147-A177-3AD203B41FA5}">
                      <a16:colId xmlns:a16="http://schemas.microsoft.com/office/drawing/2014/main" val="539824"/>
                    </a:ext>
                  </a:extLst>
                </a:gridCol>
                <a:gridCol w="15758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813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635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1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2019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 2022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Не преодолевших минимальный порог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баллов и выше)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с.Кугарчи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Б.Ургинка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с.Ишемгул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496606"/>
              </p:ext>
            </p:extLst>
          </p:nvPr>
        </p:nvGraphicFramePr>
        <p:xfrm>
          <a:off x="247650" y="365125"/>
          <a:ext cx="11795193" cy="7281825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20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5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0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56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78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840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67319">
                  <a:extLst>
                    <a:ext uri="{9D8B030D-6E8A-4147-A177-3AD203B41FA5}">
                      <a16:colId xmlns:a16="http://schemas.microsoft.com/office/drawing/2014/main" val="2883071002"/>
                    </a:ext>
                  </a:extLst>
                </a:gridCol>
                <a:gridCol w="13424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187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394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Наименование ОУ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>
                          <a:effectLst/>
                        </a:rPr>
                        <a:t>биология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97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Средний балл 2018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2019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err="1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Ср.балл</a:t>
                      </a: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2022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Ниже</a:t>
                      </a:r>
                      <a:r>
                        <a:rPr lang="ru-RU" sz="1400" baseline="0" dirty="0" smtClean="0">
                          <a:effectLst/>
                        </a:rPr>
                        <a:t> мин балла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80 </a:t>
                      </a:r>
                      <a:r>
                        <a:rPr lang="ru-RU" sz="1400" dirty="0">
                          <a:effectLst/>
                        </a:rPr>
                        <a:t>балл и выше)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им. Ф. Султанова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СОШ № 2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3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Идяш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33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с.Кугарчи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Баишево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башкирская гимназия-интернат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д.Верхний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Арсеново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Идельбаково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с.Тазларово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15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с.Абзаново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с.Ишемгул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-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</a:t>
                      </a:r>
                      <a:r>
                        <a:rPr lang="ru-RU" sz="1400" dirty="0" err="1">
                          <a:effectLst/>
                        </a:rPr>
                        <a:t>д.Утягулово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Итого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52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910" name="Group 1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204919"/>
              </p:ext>
            </p:extLst>
          </p:nvPr>
        </p:nvGraphicFramePr>
        <p:xfrm>
          <a:off x="198438" y="557213"/>
          <a:ext cx="11688762" cy="6505135"/>
        </p:xfrm>
        <a:graphic>
          <a:graphicData uri="http://schemas.openxmlformats.org/drawingml/2006/table">
            <a:tbl>
              <a:tblPr/>
              <a:tblGrid>
                <a:gridCol w="313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15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61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68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62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73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03506">
                  <a:extLst>
                    <a:ext uri="{9D8B030D-6E8A-4147-A177-3AD203B41FA5}">
                      <a16:colId xmlns:a16="http://schemas.microsoft.com/office/drawing/2014/main" val="1861396590"/>
                    </a:ext>
                  </a:extLst>
                </a:gridCol>
                <a:gridCol w="13813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424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8097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0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 2022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мин. балла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баллов  и выше)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им.Ф.Султанова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д.Б.Ургинка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83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д.В.Муйнак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90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с.Кугарчи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47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162000"/>
                <a:satMod val="200000"/>
                <a:lumMod val="124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936" name="Group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586334"/>
              </p:ext>
            </p:extLst>
          </p:nvPr>
        </p:nvGraphicFramePr>
        <p:xfrm>
          <a:off x="246434" y="743322"/>
          <a:ext cx="11630024" cy="6249993"/>
        </p:xfrm>
        <a:graphic>
          <a:graphicData uri="http://schemas.openxmlformats.org/drawingml/2006/table">
            <a:tbl>
              <a:tblPr/>
              <a:tblGrid>
                <a:gridCol w="450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2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58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21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4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04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0408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3121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648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13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7"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ХИМИЯ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44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блл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Ср. балл 2022</a:t>
                      </a:r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Ниже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мин. балла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баллов  и выше)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№1 с.Исянгулово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ИТОГО</a:t>
                      </a: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278102"/>
              </p:ext>
            </p:extLst>
          </p:nvPr>
        </p:nvGraphicFramePr>
        <p:xfrm>
          <a:off x="273050" y="160338"/>
          <a:ext cx="11695113" cy="7149275"/>
        </p:xfrm>
        <a:graphic>
          <a:graphicData uri="http://schemas.openxmlformats.org/drawingml/2006/table">
            <a:tbl>
              <a:tblPr/>
              <a:tblGrid>
                <a:gridCol w="1087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8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6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68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22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88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88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235763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</a:tblGrid>
              <a:tr h="93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 п/п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Яныбаево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д.Идельбаково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9338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ЛИТЕРАТУРА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 1-высокий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№1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с.Абзаново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76764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АНГЛИЙСКИЙ ЯЗЫК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73 2-высокий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им.Ф.Султанова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МОАУ башкирская гимназия-интернат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902254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ИНФОРМАТИКА и ИКТ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88 2-высокий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с.Абзаново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76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463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603809"/>
              </p:ext>
            </p:extLst>
          </p:nvPr>
        </p:nvGraphicFramePr>
        <p:xfrm>
          <a:off x="273050" y="160338"/>
          <a:ext cx="11695114" cy="6784658"/>
        </p:xfrm>
        <a:graphic>
          <a:graphicData uri="http://schemas.openxmlformats.org/drawingml/2006/table">
            <a:tbl>
              <a:tblPr/>
              <a:tblGrid>
                <a:gridCol w="985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032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93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65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76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87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9494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65015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</a:tblGrid>
              <a:tr h="93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Рейтинг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Рейтинг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Идельбаково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Яныбаево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Ибраево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68,6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Ишемгул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Тазларово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Ургинка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Баишево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73,3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8104708"/>
              </p:ext>
            </p:extLst>
          </p:nvPr>
        </p:nvGraphicFramePr>
        <p:xfrm>
          <a:off x="888275" y="304801"/>
          <a:ext cx="9310053" cy="6182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7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1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13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24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948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r>
                        <a:rPr lang="ru-RU" dirty="0" err="1" smtClean="0"/>
                        <a:t>п</a:t>
                      </a:r>
                      <a:r>
                        <a:rPr lang="ru-RU" dirty="0" smtClean="0"/>
                        <a:t>/</a:t>
                      </a:r>
                      <a:r>
                        <a:rPr lang="ru-RU" dirty="0" err="1" smtClean="0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и более</a:t>
                      </a:r>
                    </a:p>
                    <a:p>
                      <a:r>
                        <a:rPr lang="ru-RU" baseline="0" dirty="0" smtClean="0"/>
                        <a:t>2020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до 90</a:t>
                      </a:r>
                    </a:p>
                    <a:p>
                      <a:r>
                        <a:rPr lang="ru-RU" baseline="0" dirty="0" smtClean="0"/>
                        <a:t>2021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и более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2022 год</a:t>
                      </a:r>
                      <a:endParaRPr lang="ru-RU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Русский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26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 </a:t>
                      </a:r>
                      <a:r>
                        <a:rPr lang="ru-RU" smtClean="0"/>
                        <a:t>(профильный)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Обществознание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История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Литература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Информатика и ИКТ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Английский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География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mtClean="0"/>
                        <a:t>32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mtClean="0"/>
                        <a:t>44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9852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299422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1077</TotalTime>
  <Words>2236</Words>
  <Application>Microsoft Office PowerPoint</Application>
  <PresentationFormat>Широкоэкранный</PresentationFormat>
  <Paragraphs>1472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fox</cp:lastModifiedBy>
  <cp:revision>175</cp:revision>
  <cp:lastPrinted>2022-07-04T06:59:16Z</cp:lastPrinted>
  <dcterms:created xsi:type="dcterms:W3CDTF">2019-09-19T05:16:05Z</dcterms:created>
  <dcterms:modified xsi:type="dcterms:W3CDTF">2022-08-05T06:26:00Z</dcterms:modified>
</cp:coreProperties>
</file>