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1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5" r:id="rId8"/>
    <p:sldId id="267" r:id="rId9"/>
    <p:sldId id="269" r:id="rId10"/>
    <p:sldId id="271" r:id="rId11"/>
    <p:sldId id="278" r:id="rId12"/>
    <p:sldId id="273" r:id="rId13"/>
    <p:sldId id="279" r:id="rId14"/>
    <p:sldId id="280" r:id="rId15"/>
    <p:sldId id="281" r:id="rId16"/>
  </p:sldIdLst>
  <p:sldSz cx="12192000" cy="6858000"/>
  <p:notesSz cx="6858000" cy="994727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26EC2B"/>
    <a:srgbClr val="720620"/>
    <a:srgbClr val="170870"/>
    <a:srgbClr val="E9E0A7"/>
    <a:srgbClr val="B7F0A0"/>
    <a:srgbClr val="FC88A9"/>
    <a:srgbClr val="ECE7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5"/>
          <p:cNvCxnSpPr/>
          <p:nvPr/>
        </p:nvCxnSpPr>
        <p:spPr>
          <a:xfrm flipH="1">
            <a:off x="8228013" y="7938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16"/>
          <p:cNvCxnSpPr/>
          <p:nvPr/>
        </p:nvCxnSpPr>
        <p:spPr>
          <a:xfrm flipH="1">
            <a:off x="6108700" y="92075"/>
            <a:ext cx="6080125" cy="60801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20"/>
          <p:cNvCxnSpPr/>
          <p:nvPr/>
        </p:nvCxnSpPr>
        <p:spPr>
          <a:xfrm flipH="1">
            <a:off x="7335838" y="31750"/>
            <a:ext cx="4852987" cy="4852988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22"/>
          <p:cNvCxnSpPr/>
          <p:nvPr/>
        </p:nvCxnSpPr>
        <p:spPr>
          <a:xfrm flipH="1">
            <a:off x="7845425" y="609600"/>
            <a:ext cx="4343400" cy="434340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/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E4079F-4A08-47CF-A2A1-7FFDD850B168}" type="datetimeFigureOut">
              <a:rPr lang="ru-RU"/>
              <a:pPr>
                <a:defRPr/>
              </a:pPr>
              <a:t>29.08.2024</a:t>
            </a:fld>
            <a:endParaRPr lang="ru-RU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26E3A-23B7-413B-908C-FB194D2AC6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AB2BD-0843-4A96-A3E3-9785D0D31272}" type="datetimeFigureOut">
              <a:rPr lang="ru-RU"/>
              <a:pPr>
                <a:defRPr/>
              </a:pPr>
              <a:t>29.08.2024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F13D81-55BA-458A-BFAB-0BDF569761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/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D8527-74B0-4720-861E-B6B5608B6ABF}" type="datetimeFigureOut">
              <a:rPr lang="ru-RU"/>
              <a:pPr>
                <a:defRPr/>
              </a:pPr>
              <a:t>29.08.2024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1B5BD-5E99-48A0-9DE4-3953A45F09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F42D72-8E29-43EC-BD78-5BA2CDBCD664}" type="datetimeFigureOut">
              <a:rPr lang="ru-RU"/>
              <a:pPr>
                <a:defRPr/>
              </a:pPr>
              <a:t>29.08.2024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062D5F-566F-4E6D-9A92-D91F9DD7A9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24D52-853B-42DA-A535-313F6E576A59}" type="datetimeFigureOut">
              <a:rPr lang="ru-RU"/>
              <a:pPr>
                <a:defRPr/>
              </a:pPr>
              <a:t>29.08.2024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99E22-9ED6-4DD8-A5F8-02EC3ED56D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0C061-4B50-48E5-A62C-100B60BEAB9F}" type="datetimeFigureOut">
              <a:rPr lang="ru-RU"/>
              <a:pPr>
                <a:defRPr/>
              </a:pPr>
              <a:t>29.08.2024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01A99-FF25-430C-9F10-FB4E96978A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C9E178-43D2-4A42-A40E-48774C46627E}" type="datetimeFigureOut">
              <a:rPr lang="ru-RU"/>
              <a:pPr>
                <a:defRPr/>
              </a:pPr>
              <a:t>29.08.2024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CD796-A073-42D3-ADC3-28358E0CE6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D1F6C6-0428-409E-AFB8-FA38D6FF4046}" type="datetimeFigureOut">
              <a:rPr lang="ru-RU"/>
              <a:pPr>
                <a:defRPr/>
              </a:pPr>
              <a:t>29.08.2024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11C17B-5C59-4824-8389-B78208C8E0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5B67B-1768-44F3-B27F-6F0B550C8F08}" type="datetimeFigureOut">
              <a:rPr lang="ru-RU"/>
              <a:pPr>
                <a:defRPr/>
              </a:pPr>
              <a:t>29.08.2024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BF927-677A-4949-B826-4E7432AF90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312FA-D1A3-49B3-8D3F-B0691633476C}" type="datetimeFigureOut">
              <a:rPr lang="ru-RU"/>
              <a:pPr>
                <a:defRPr/>
              </a:pPr>
              <a:t>29.08.2024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B22A6-04A3-4183-AB8D-FE2F622021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/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EB89A-9772-4C84-BF4D-1963988A838C}" type="datetimeFigureOut">
              <a:rPr lang="ru-RU"/>
              <a:pPr>
                <a:defRPr/>
              </a:pPr>
              <a:t>29.08.2024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AEF785-7466-4390-A8AE-851A7569F1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3"/>
          <p:cNvSpPr txBox="1"/>
          <p:nvPr/>
        </p:nvSpPr>
        <p:spPr>
          <a:xfrm>
            <a:off x="531813" y="812800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“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10285413" y="2768600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/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2CEAF0-0596-4A4E-B712-EE6F7C927A8C}" type="datetimeFigureOut">
              <a:rPr lang="ru-RU"/>
              <a:pPr>
                <a:defRPr/>
              </a:pPr>
              <a:t>29.08.2024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842C5-2BE9-4B5B-94FD-B00BC39500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/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134758-8E80-4246-B604-44AA14AB481D}" type="datetimeFigureOut">
              <a:rPr lang="ru-RU"/>
              <a:pPr>
                <a:defRPr/>
              </a:pPr>
              <a:t>29.08.2024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4D73EE-8717-4007-92ED-1B8503C26B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0"/>
          <p:cNvSpPr txBox="1"/>
          <p:nvPr/>
        </p:nvSpPr>
        <p:spPr>
          <a:xfrm>
            <a:off x="531813" y="812800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“</a:t>
            </a:r>
          </a:p>
        </p:txBody>
      </p:sp>
      <p:sp>
        <p:nvSpPr>
          <p:cNvPr id="6" name="TextBox 11"/>
          <p:cNvSpPr txBox="1"/>
          <p:nvPr/>
        </p:nvSpPr>
        <p:spPr>
          <a:xfrm>
            <a:off x="10285413" y="2768600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/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85646-11F9-477D-BE44-363364C0A7F8}" type="datetimeFigureOut">
              <a:rPr lang="ru-RU"/>
              <a:pPr>
                <a:defRPr/>
              </a:pPr>
              <a:t>29.08.2024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8B285-51A6-45E1-B6D5-3658B6174F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/>
          <a:lstStyle>
            <a:lvl1pPr>
              <a:defRPr lang="en-US" b="0" dirty="0"/>
            </a:lvl1pPr>
          </a:lstStyle>
          <a:p>
            <a:pPr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8BFF0-851B-4605-BD5B-368C3DCDD0C3}" type="datetimeFigureOut">
              <a:rPr lang="ru-RU"/>
              <a:pPr>
                <a:defRPr/>
              </a:pPr>
              <a:t>29.08.2024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331F5D-DA36-45CF-8169-BA5465B4B5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F708B1-9177-4725-9B2D-1BE600993C56}" type="datetimeFigureOut">
              <a:rPr lang="ru-RU"/>
              <a:pPr>
                <a:defRPr/>
              </a:pPr>
              <a:t>29.08.2024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99015-A09B-4E90-9210-C27E739D29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4076DD-6766-4191-84EA-9F21BA441059}" type="datetimeFigureOut">
              <a:rPr lang="ru-RU"/>
              <a:pPr>
                <a:defRPr/>
              </a:pPr>
              <a:t>29.08.2024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DECA1-3DB9-441C-BD27-45E963E5C0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6"/>
          <p:cNvGrpSpPr>
            <a:grpSpLocks/>
          </p:cNvGrpSpPr>
          <p:nvPr/>
        </p:nvGrpSpPr>
        <p:grpSpPr bwMode="auto">
          <a:xfrm>
            <a:off x="9207500" y="2963863"/>
            <a:ext cx="2981325" cy="320833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5852" y="2963333"/>
              <a:ext cx="912975" cy="91296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83"/>
              <a:ext cx="2981858" cy="2981817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3013" y="3285648"/>
              <a:ext cx="1895814" cy="1895788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853" y="3131636"/>
              <a:ext cx="1744974" cy="174495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600" y="3682589"/>
              <a:ext cx="1270227" cy="127021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3" y="4487863"/>
            <a:ext cx="8534400" cy="150653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84213" y="685800"/>
            <a:ext cx="8534400" cy="361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3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3E8F02B2-3E13-4B76-A774-7FE376C91915}" type="datetimeFigureOut">
              <a:rPr lang="ru-RU"/>
              <a:pPr>
                <a:defRPr/>
              </a:pPr>
              <a:t>29.08.2024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3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3000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5A33038E-547B-4BC0-8BAF-1BE5DEDDBA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09" r:id="rId1"/>
    <p:sldLayoutId id="2147483808" r:id="rId2"/>
    <p:sldLayoutId id="2147483807" r:id="rId3"/>
    <p:sldLayoutId id="2147483806" r:id="rId4"/>
    <p:sldLayoutId id="2147483805" r:id="rId5"/>
    <p:sldLayoutId id="2147483804" r:id="rId6"/>
    <p:sldLayoutId id="2147483803" r:id="rId7"/>
    <p:sldLayoutId id="2147483802" r:id="rId8"/>
    <p:sldLayoutId id="2147483801" r:id="rId9"/>
    <p:sldLayoutId id="2147483800" r:id="rId10"/>
    <p:sldLayoutId id="2147483799" r:id="rId11"/>
    <p:sldLayoutId id="2147483810" r:id="rId12"/>
    <p:sldLayoutId id="2147483798" r:id="rId13"/>
    <p:sldLayoutId id="2147483811" r:id="rId14"/>
    <p:sldLayoutId id="2147483797" r:id="rId15"/>
    <p:sldLayoutId id="2147483796" r:id="rId16"/>
    <p:sldLayoutId id="2147483795" r:id="rId17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 cap="all">
          <a:ln w="3175" cmpd="sng"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entury Gothic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entury Gothic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entury Gothic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sz="2000" kern="1200">
          <a:solidFill>
            <a:srgbClr val="68370F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kern="1200">
          <a:solidFill>
            <a:srgbClr val="68370F"/>
          </a:solidFill>
          <a:latin typeface="+mn-lt"/>
          <a:ea typeface="+mn-ea"/>
          <a:cs typeface="+mn-cs"/>
        </a:defRPr>
      </a:lvl2pPr>
      <a:lvl3pPr marL="12001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sz="1600" kern="1200">
          <a:solidFill>
            <a:srgbClr val="68370F"/>
          </a:solidFill>
          <a:latin typeface="+mn-lt"/>
          <a:ea typeface="+mn-ea"/>
          <a:cs typeface="+mn-cs"/>
        </a:defRPr>
      </a:lvl3pPr>
      <a:lvl4pPr marL="1543050" indent="-1714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sz="1400" kern="1200">
          <a:solidFill>
            <a:srgbClr val="68370F"/>
          </a:solidFill>
          <a:latin typeface="+mn-lt"/>
          <a:ea typeface="+mn-ea"/>
          <a:cs typeface="+mn-cs"/>
        </a:defRPr>
      </a:lvl4pPr>
      <a:lvl5pPr marL="21145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sz="1400" kern="1200">
          <a:solidFill>
            <a:srgbClr val="68370F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58925" y="1884363"/>
            <a:ext cx="9144000" cy="822325"/>
          </a:xfrm>
        </p:spPr>
        <p:txBody>
          <a:bodyPr>
            <a:normAutofit fontScale="70000" lnSpcReduction="20000"/>
          </a:bodyPr>
          <a:lstStyle/>
          <a:p>
            <a:pPr algn="ctr" eaLnBrk="1" hangingPunct="1"/>
            <a:r>
              <a:rPr lang="ru-RU" sz="5000" b="1" dirty="0" smtClean="0">
                <a:solidFill>
                  <a:srgbClr val="720620"/>
                </a:solidFill>
                <a:latin typeface="Times New Roman" pitchFamily="18" charset="0"/>
              </a:rPr>
              <a:t>АНАЛИЗ РЕЗУЛЬТАТОВ ЕГЭ В 2024 ГОДУ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Прямоугольник 3"/>
          <p:cNvSpPr>
            <a:spLocks noChangeArrowheads="1"/>
          </p:cNvSpPr>
          <p:nvPr/>
        </p:nvSpPr>
        <p:spPr bwMode="auto">
          <a:xfrm>
            <a:off x="2918415" y="212635"/>
            <a:ext cx="638968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dirty="0">
                <a:latin typeface="Century Gothic" pitchFamily="34" charset="0"/>
              </a:rPr>
              <a:t>Доля лиц, сдавших </a:t>
            </a:r>
            <a:r>
              <a:rPr lang="ru-RU" sz="4000" dirty="0" smtClean="0">
                <a:latin typeface="Century Gothic" pitchFamily="34" charset="0"/>
              </a:rPr>
              <a:t>ЕГЭ </a:t>
            </a:r>
            <a:endParaRPr lang="ru-RU" sz="4000" dirty="0">
              <a:latin typeface="Century Gothic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1238604"/>
              </p:ext>
            </p:extLst>
          </p:nvPr>
        </p:nvGraphicFramePr>
        <p:xfrm>
          <a:off x="548643" y="1319351"/>
          <a:ext cx="11286307" cy="5132061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24628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9410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846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1984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3272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106977">
                  <a:extLst>
                    <a:ext uri="{9D8B030D-6E8A-4147-A177-3AD203B41FA5}">
                      <a16:colId xmlns:a16="http://schemas.microsoft.com/office/drawing/2014/main" val="935883094"/>
                    </a:ext>
                  </a:extLst>
                </a:gridCol>
                <a:gridCol w="106836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1119848">
                  <a:extLst>
                    <a:ext uri="{9D8B030D-6E8A-4147-A177-3AD203B41FA5}">
                      <a16:colId xmlns:a16="http://schemas.microsoft.com/office/drawing/2014/main" val="3455313985"/>
                    </a:ext>
                  </a:extLst>
                </a:gridCol>
                <a:gridCol w="1119848">
                  <a:extLst>
                    <a:ext uri="{9D8B030D-6E8A-4147-A177-3AD203B41FA5}">
                      <a16:colId xmlns:a16="http://schemas.microsoft.com/office/drawing/2014/main" val="317357058"/>
                    </a:ext>
                  </a:extLst>
                </a:gridCol>
                <a:gridCol w="1119848">
                  <a:extLst>
                    <a:ext uri="{9D8B030D-6E8A-4147-A177-3AD203B41FA5}">
                      <a16:colId xmlns:a16="http://schemas.microsoft.com/office/drawing/2014/main" val="2892534433"/>
                    </a:ext>
                  </a:extLst>
                </a:gridCol>
              </a:tblGrid>
              <a:tr h="127813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</a:rPr>
                        <a:t>2015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</a:rPr>
                        <a:t>2016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2017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</a:rPr>
                        <a:t>2018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</a:rPr>
                        <a:t>2019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2020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2021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2022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2023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2024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807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106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99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4584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98,2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99,4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97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99,8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99,0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100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78,4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99,02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99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98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642" name="Group 1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0125764"/>
              </p:ext>
            </p:extLst>
          </p:nvPr>
        </p:nvGraphicFramePr>
        <p:xfrm>
          <a:off x="274094" y="60325"/>
          <a:ext cx="11339059" cy="6071101"/>
        </p:xfrm>
        <a:graphic>
          <a:graphicData uri="http://schemas.openxmlformats.org/drawingml/2006/table">
            <a:tbl>
              <a:tblPr/>
              <a:tblGrid>
                <a:gridCol w="3763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021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797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972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2340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3646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2340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06112">
                  <a:extLst>
                    <a:ext uri="{9D8B030D-6E8A-4147-A177-3AD203B41FA5}">
                      <a16:colId xmlns:a16="http://schemas.microsoft.com/office/drawing/2014/main" val="968640456"/>
                    </a:ext>
                  </a:extLst>
                </a:gridCol>
                <a:gridCol w="979714">
                  <a:extLst>
                    <a:ext uri="{9D8B030D-6E8A-4147-A177-3AD203B41FA5}">
                      <a16:colId xmlns:a16="http://schemas.microsoft.com/office/drawing/2014/main" val="1016040860"/>
                    </a:ext>
                  </a:extLst>
                </a:gridCol>
              </a:tblGrid>
              <a:tr h="792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Предмет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</a:t>
                      </a: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 2020 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2021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2022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2023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2024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 балл 2025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 балл 2026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Ср.балл</a:t>
                      </a: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 2027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Русский язык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70,5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63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66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59    (-7)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География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61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50    (-6)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8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Английский язык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62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70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58,7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56    (-2,7)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Литература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65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63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50    (-13)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Химия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51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54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44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47    (-12)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Физика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48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49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50    (+4)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92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Математика (профильный уровень)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52,3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58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54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55    (+1)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28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Обществознание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57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60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44    (-16)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Биология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52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47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52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57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59    (+2)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28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Информатика и ИКТ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76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47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41    (-3)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История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54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57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48    (-9)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61790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Математика (базовый уровень)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4,5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mtClean="0">
                          <a:solidFill>
                            <a:schemeClr val="bg1"/>
                          </a:solidFill>
                        </a:rPr>
                        <a:t>4      (=)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21627" name="Прямоугольник 8"/>
          <p:cNvSpPr>
            <a:spLocks noChangeArrowheads="1"/>
          </p:cNvSpPr>
          <p:nvPr/>
        </p:nvSpPr>
        <p:spPr bwMode="auto">
          <a:xfrm>
            <a:off x="2486025" y="60325"/>
            <a:ext cx="90487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Century Gothic" pitchFamily="34" charset="0"/>
              </a:rPr>
              <a:t>  </a:t>
            </a:r>
            <a:endParaRPr lang="ru-RU" sz="20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724" name="Group 19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0771585"/>
              </p:ext>
            </p:extLst>
          </p:nvPr>
        </p:nvGraphicFramePr>
        <p:xfrm>
          <a:off x="235903" y="381000"/>
          <a:ext cx="11742736" cy="7902448"/>
        </p:xfrm>
        <a:graphic>
          <a:graphicData uri="http://schemas.openxmlformats.org/drawingml/2006/table">
            <a:tbl>
              <a:tblPr/>
              <a:tblGrid>
                <a:gridCol w="2500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05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94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92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8045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80458">
                  <a:extLst>
                    <a:ext uri="{9D8B030D-6E8A-4147-A177-3AD203B41FA5}">
                      <a16:colId xmlns:a16="http://schemas.microsoft.com/office/drawing/2014/main" val="2921689412"/>
                    </a:ext>
                  </a:extLst>
                </a:gridCol>
                <a:gridCol w="6950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8045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65821">
                  <a:extLst>
                    <a:ext uri="{9D8B030D-6E8A-4147-A177-3AD203B41FA5}">
                      <a16:colId xmlns:a16="http://schemas.microsoft.com/office/drawing/2014/main" val="1432529818"/>
                    </a:ext>
                  </a:extLst>
                </a:gridCol>
                <a:gridCol w="817042">
                  <a:extLst>
                    <a:ext uri="{9D8B030D-6E8A-4147-A177-3AD203B41FA5}">
                      <a16:colId xmlns:a16="http://schemas.microsoft.com/office/drawing/2014/main" val="1474498915"/>
                    </a:ext>
                  </a:extLst>
                </a:gridCol>
                <a:gridCol w="100282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3124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87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ОО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2020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2021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2022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Ср.балл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2023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2024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2025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Ср.балл</a:t>
                      </a:r>
                      <a:endParaRPr kumimoji="0" lang="ru-RU" sz="1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2026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Ср.балл</a:t>
                      </a:r>
                      <a:endParaRPr kumimoji="0" lang="ru-RU" sz="1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2027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не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преод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мин. порог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80  баллов и выше (кол-во)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Исянгулово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73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71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66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Идельбаково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54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Яныбаево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83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66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47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Султ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71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69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73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61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Тазларово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56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76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58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58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45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Ишемгул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65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68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63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60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В. Муйнак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27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2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БГИ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74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78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70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Арсеново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66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86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45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-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Баишево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-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Кугарчи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50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Ибраево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68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66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69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66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60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Идяш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61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68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-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Утягулово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58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64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59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55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59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53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58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Ургинка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67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78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68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65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61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46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итого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67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70,5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63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66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59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11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  <p:sp>
        <p:nvSpPr>
          <p:cNvPr id="22711" name="Прямоугольник 4"/>
          <p:cNvSpPr>
            <a:spLocks noChangeArrowheads="1"/>
          </p:cNvSpPr>
          <p:nvPr/>
        </p:nvSpPr>
        <p:spPr bwMode="auto">
          <a:xfrm>
            <a:off x="3502025" y="11113"/>
            <a:ext cx="17335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chemeClr val="bg1"/>
                </a:solidFill>
                <a:latin typeface="Century Gothic" pitchFamily="34" charset="0"/>
              </a:rPr>
              <a:t>Русский язык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Прямоугольник 4"/>
          <p:cNvSpPr>
            <a:spLocks noChangeArrowheads="1"/>
          </p:cNvSpPr>
          <p:nvPr/>
        </p:nvSpPr>
        <p:spPr bwMode="auto">
          <a:xfrm>
            <a:off x="320675" y="176213"/>
            <a:ext cx="115506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Century Gothic" pitchFamily="34" charset="0"/>
              </a:rPr>
              <a:t>Математика </a:t>
            </a:r>
            <a:r>
              <a:rPr lang="ru-RU" b="1" dirty="0">
                <a:solidFill>
                  <a:schemeClr val="bg1"/>
                </a:solidFill>
                <a:latin typeface="Century Gothic" pitchFamily="34" charset="0"/>
              </a:rPr>
              <a:t>(профильный уровень) </a:t>
            </a:r>
          </a:p>
        </p:txBody>
      </p:sp>
      <p:graphicFrame>
        <p:nvGraphicFramePr>
          <p:cNvPr id="24773" name="Group 19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8886661"/>
              </p:ext>
            </p:extLst>
          </p:nvPr>
        </p:nvGraphicFramePr>
        <p:xfrm>
          <a:off x="176213" y="391886"/>
          <a:ext cx="11695111" cy="6299110"/>
        </p:xfrm>
        <a:graphic>
          <a:graphicData uri="http://schemas.openxmlformats.org/drawingml/2006/table">
            <a:tbl>
              <a:tblPr/>
              <a:tblGrid>
                <a:gridCol w="3076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044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691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66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587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8708">
                  <a:extLst>
                    <a:ext uri="{9D8B030D-6E8A-4147-A177-3AD203B41FA5}">
                      <a16:colId xmlns:a16="http://schemas.microsoft.com/office/drawing/2014/main" val="4117228634"/>
                    </a:ext>
                  </a:extLst>
                </a:gridCol>
                <a:gridCol w="86455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455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957185">
                  <a:extLst>
                    <a:ext uri="{9D8B030D-6E8A-4147-A177-3AD203B41FA5}">
                      <a16:colId xmlns:a16="http://schemas.microsoft.com/office/drawing/2014/main" val="2820222541"/>
                    </a:ext>
                  </a:extLst>
                </a:gridCol>
                <a:gridCol w="957185">
                  <a:extLst>
                    <a:ext uri="{9D8B030D-6E8A-4147-A177-3AD203B41FA5}">
                      <a16:colId xmlns:a16="http://schemas.microsoft.com/office/drawing/2014/main" val="929975125"/>
                    </a:ext>
                  </a:extLst>
                </a:gridCol>
                <a:gridCol w="112186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3438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3242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ОО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2020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2022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Ср.балл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2023</a:t>
                      </a: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Ср балл 2024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2025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 2026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 балл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2027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Ниже минимального порога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80 балл и выше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60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62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62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55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69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2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Тазларово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45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45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52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-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Баишево 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39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-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Кугарчи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38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44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Идельбаково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39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68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52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64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34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74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54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57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Ишемгул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56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64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52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17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В. Муйнак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59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-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Арсеново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58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-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Идяш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-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-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БГИ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67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67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78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96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44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55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43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40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Утягулово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74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74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34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40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Ибраево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44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62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52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76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Яныбаево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43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72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40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Б. Ургинка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39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68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-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12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итого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53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58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55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54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55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3345398"/>
              </p:ext>
            </p:extLst>
          </p:nvPr>
        </p:nvGraphicFramePr>
        <p:xfrm>
          <a:off x="556227" y="285345"/>
          <a:ext cx="11245648" cy="6746756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4838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490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837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274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752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6665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27463">
                  <a:extLst>
                    <a:ext uri="{9D8B030D-6E8A-4147-A177-3AD203B41FA5}">
                      <a16:colId xmlns:a16="http://schemas.microsoft.com/office/drawing/2014/main" val="1965830273"/>
                    </a:ext>
                  </a:extLst>
                </a:gridCol>
                <a:gridCol w="1058091">
                  <a:extLst>
                    <a:ext uri="{9D8B030D-6E8A-4147-A177-3AD203B41FA5}">
                      <a16:colId xmlns:a16="http://schemas.microsoft.com/office/drawing/2014/main" val="3665645545"/>
                    </a:ext>
                  </a:extLst>
                </a:gridCol>
                <a:gridCol w="1045029">
                  <a:extLst>
                    <a:ext uri="{9D8B030D-6E8A-4147-A177-3AD203B41FA5}">
                      <a16:colId xmlns:a16="http://schemas.microsoft.com/office/drawing/2014/main" val="1483334726"/>
                    </a:ext>
                  </a:extLst>
                </a:gridCol>
                <a:gridCol w="8290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71535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№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Наименование </a:t>
                      </a:r>
                      <a:r>
                        <a:rPr lang="ru-RU" sz="1400" dirty="0" smtClean="0">
                          <a:effectLst/>
                        </a:rPr>
                        <a:t>ОО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>
                          <a:effectLst/>
                        </a:rPr>
                        <a:t>обществознание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68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err="1">
                          <a:effectLst/>
                        </a:rPr>
                        <a:t>Ср.балл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  <a:r>
                        <a:rPr lang="ru-RU" sz="1400" dirty="0" smtClean="0">
                          <a:effectLst/>
                        </a:rPr>
                        <a:t>2020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err="1">
                          <a:effectLst/>
                        </a:rPr>
                        <a:t>Ср.балл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  <a:r>
                        <a:rPr lang="ru-RU" sz="1400" dirty="0" smtClean="0">
                          <a:effectLst/>
                        </a:rPr>
                        <a:t>2021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err="1">
                          <a:effectLst/>
                        </a:rPr>
                        <a:t>Ср.балл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  <a:r>
                        <a:rPr lang="ru-RU" sz="1400" dirty="0" smtClean="0">
                          <a:effectLst/>
                        </a:rPr>
                        <a:t>2022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Ср балл 2023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Ср. балл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Ср балл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Ниже  мин. порога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</a:rPr>
                        <a:t>80 б </a:t>
                      </a:r>
                      <a:r>
                        <a:rPr lang="ru-RU" sz="1400" dirty="0">
                          <a:effectLst/>
                        </a:rPr>
                        <a:t>и выше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Яныбаево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86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им. Ф. Султанова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56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71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45</a:t>
                      </a:r>
                      <a:endParaRPr lang="ru-RU" dirty="0"/>
                    </a:p>
                  </a:txBody>
                  <a:tcPr marL="43656" marR="43656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656" marR="43656" marT="0" marB="0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МОАУ СОШ № 2 с. </a:t>
                      </a:r>
                      <a:r>
                        <a:rPr lang="ru-RU" sz="1400" dirty="0" err="1">
                          <a:effectLst/>
                        </a:rPr>
                        <a:t>Исянгулово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64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59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52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39</a:t>
                      </a:r>
                      <a:endParaRPr lang="ru-RU" dirty="0"/>
                    </a:p>
                  </a:txBody>
                  <a:tcPr marL="43656" marR="43656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656" marR="43656" marT="0" marB="0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</a:t>
                      </a:r>
                      <a:r>
                        <a:rPr lang="ru-RU" sz="1400" dirty="0" err="1" smtClean="0">
                          <a:effectLst/>
                        </a:rPr>
                        <a:t>Идельбаково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56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71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656" marR="43656" marT="0" marB="0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с. Абзаново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57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53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47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656" marR="43656" marT="0" marB="0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Баишево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59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72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656" marR="43656" marT="0" marB="0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19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Кугарчи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54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40</a:t>
                      </a:r>
                      <a:endParaRPr lang="ru-RU" dirty="0"/>
                    </a:p>
                  </a:txBody>
                  <a:tcPr marL="43656" marR="43656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656" marR="43656" marT="0" marB="0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19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</a:t>
                      </a:r>
                      <a:r>
                        <a:rPr lang="ru-RU" sz="1400" dirty="0" err="1">
                          <a:effectLst/>
                        </a:rPr>
                        <a:t>Идяш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59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62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656" marR="43656" marT="0" marB="0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с. </a:t>
                      </a:r>
                      <a:r>
                        <a:rPr lang="ru-RU" sz="1400" dirty="0" err="1">
                          <a:effectLst/>
                        </a:rPr>
                        <a:t>Ишемгул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56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54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59</a:t>
                      </a:r>
                      <a:endParaRPr lang="ru-RU" dirty="0"/>
                    </a:p>
                  </a:txBody>
                  <a:tcPr marL="43656" marR="43656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656" marR="43656" marT="0" marB="0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</a:t>
                      </a:r>
                      <a:r>
                        <a:rPr lang="ru-RU" sz="1400" dirty="0" err="1">
                          <a:effectLst/>
                        </a:rPr>
                        <a:t>Ибраево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78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51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60</a:t>
                      </a:r>
                      <a:endParaRPr lang="ru-RU" dirty="0"/>
                    </a:p>
                  </a:txBody>
                  <a:tcPr marL="43656" marR="43656" marT="0" marB="0"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656" marR="43656" marT="0" marB="0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МОАУ </a:t>
                      </a:r>
                      <a:r>
                        <a:rPr lang="ru-RU" sz="1400" baseline="0" dirty="0" smtClean="0">
                          <a:effectLst/>
                        </a:rPr>
                        <a:t> БГИ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63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64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69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72</a:t>
                      </a:r>
                      <a:endParaRPr lang="ru-RU" dirty="0"/>
                    </a:p>
                  </a:txBody>
                  <a:tcPr marL="43656" marR="43656" marT="0" marB="0"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656" marR="43656" marT="0" marB="0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 Тазларово 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53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54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17</a:t>
                      </a:r>
                      <a:endParaRPr lang="ru-RU" dirty="0"/>
                    </a:p>
                  </a:txBody>
                  <a:tcPr marL="43656" marR="43656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656" marR="43656" marT="0" marB="0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Б. Ургинка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66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656" marR="43656" marT="0" marB="0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</a:t>
                      </a:r>
                      <a:r>
                        <a:rPr lang="ru-RU" sz="1400" dirty="0" err="1" smtClean="0">
                          <a:effectLst/>
                        </a:rPr>
                        <a:t>д.Утягулово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51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38</a:t>
                      </a:r>
                      <a:endParaRPr lang="ru-RU" dirty="0"/>
                    </a:p>
                  </a:txBody>
                  <a:tcPr marL="43656" marR="43656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656" marR="43656" marT="0" marB="0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№ 1 с. Исянгулово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47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58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52</a:t>
                      </a:r>
                      <a:endParaRPr lang="ru-RU" dirty="0"/>
                    </a:p>
                  </a:txBody>
                  <a:tcPr marL="43656" marR="43656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656" marR="43656" marT="0" marB="0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В. Муйнак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59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656" marR="43656" marT="0" marB="0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519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итого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59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57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44</a:t>
                      </a:r>
                      <a:endParaRPr lang="ru-RU" dirty="0"/>
                    </a:p>
                  </a:txBody>
                  <a:tcPr marL="43656" marR="43656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656" marR="43656" marT="0" marB="0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826" name="Group 1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1408927"/>
              </p:ext>
            </p:extLst>
          </p:nvPr>
        </p:nvGraphicFramePr>
        <p:xfrm>
          <a:off x="223838" y="195707"/>
          <a:ext cx="11857915" cy="5682748"/>
        </p:xfrm>
        <a:graphic>
          <a:graphicData uri="http://schemas.openxmlformats.org/drawingml/2006/table">
            <a:tbl>
              <a:tblPr/>
              <a:tblGrid>
                <a:gridCol w="410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067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95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27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1890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7971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71155">
                  <a:extLst>
                    <a:ext uri="{9D8B030D-6E8A-4147-A177-3AD203B41FA5}">
                      <a16:colId xmlns:a16="http://schemas.microsoft.com/office/drawing/2014/main" val="539824"/>
                    </a:ext>
                  </a:extLst>
                </a:gridCol>
                <a:gridCol w="901337">
                  <a:extLst>
                    <a:ext uri="{9D8B030D-6E8A-4147-A177-3AD203B41FA5}">
                      <a16:colId xmlns:a16="http://schemas.microsoft.com/office/drawing/2014/main" val="1249646614"/>
                    </a:ext>
                  </a:extLst>
                </a:gridCol>
                <a:gridCol w="92746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9994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6351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ОУ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физика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783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2020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2021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2022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2023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 балл 2024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2025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Не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преод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мин порог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80 б. и выше)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63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64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42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43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57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44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43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58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В. Муйнак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Яныбаево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51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51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7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 БГИ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39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69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37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54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53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49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Тазларово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41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36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с.Кугарчи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bg1"/>
                        </a:solidFill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Идельбаково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55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55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43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54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Утягулово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57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41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Б.Ургинка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67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с.Ишемгул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33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41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итого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48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49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55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50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068505"/>
              </p:ext>
            </p:extLst>
          </p:nvPr>
        </p:nvGraphicFramePr>
        <p:xfrm>
          <a:off x="247650" y="365125"/>
          <a:ext cx="11795195" cy="6367610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4708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666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58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4052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6665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9277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53589">
                  <a:extLst>
                    <a:ext uri="{9D8B030D-6E8A-4147-A177-3AD203B41FA5}">
                      <a16:colId xmlns:a16="http://schemas.microsoft.com/office/drawing/2014/main" val="2883071002"/>
                    </a:ext>
                  </a:extLst>
                </a:gridCol>
                <a:gridCol w="940525">
                  <a:extLst>
                    <a:ext uri="{9D8B030D-6E8A-4147-A177-3AD203B41FA5}">
                      <a16:colId xmlns:a16="http://schemas.microsoft.com/office/drawing/2014/main" val="1176942473"/>
                    </a:ext>
                  </a:extLst>
                </a:gridCol>
                <a:gridCol w="84908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878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53943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№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Наименование </a:t>
                      </a:r>
                      <a:r>
                        <a:rPr lang="ru-RU" sz="1400" dirty="0" smtClean="0">
                          <a:effectLst/>
                        </a:rPr>
                        <a:t>ОО</a:t>
                      </a:r>
                    </a:p>
                  </a:txBody>
                  <a:tcPr marL="30224" marR="30224" marT="0" marB="0"/>
                </a:tc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 dirty="0">
                          <a:effectLst/>
                        </a:rPr>
                        <a:t>биология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97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err="1" smtClean="0">
                          <a:effectLst/>
                        </a:rPr>
                        <a:t>Ср.балл</a:t>
                      </a:r>
                      <a:r>
                        <a:rPr lang="ru-RU" sz="1400" dirty="0" smtClean="0">
                          <a:effectLst/>
                        </a:rPr>
                        <a:t> 2020</a:t>
                      </a:r>
                      <a:endParaRPr lang="ru-RU" sz="14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err="1">
                          <a:effectLst/>
                        </a:rPr>
                        <a:t>Ср.балл</a:t>
                      </a:r>
                      <a:endParaRPr lang="ru-RU" sz="14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</a:rPr>
                        <a:t>2021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err="1">
                          <a:effectLst/>
                        </a:rPr>
                        <a:t>Ср.балл</a:t>
                      </a:r>
                      <a:endParaRPr lang="ru-RU" sz="14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</a:rPr>
                        <a:t>2022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Ср балл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2023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err="1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Ср.балл</a:t>
                      </a: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2024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Ср. балл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2025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</a:rPr>
                        <a:t>Ниже</a:t>
                      </a:r>
                      <a:r>
                        <a:rPr lang="ru-RU" sz="1400" baseline="0" dirty="0" smtClean="0">
                          <a:effectLst/>
                        </a:rPr>
                        <a:t> мин балла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</a:rPr>
                        <a:t>80 </a:t>
                      </a:r>
                      <a:r>
                        <a:rPr lang="ru-RU" sz="1400" dirty="0">
                          <a:effectLst/>
                        </a:rPr>
                        <a:t>балл и выше)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им. Ф. Султанова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14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62</a:t>
                      </a:r>
                      <a:endParaRPr lang="ru-RU" dirty="0"/>
                    </a:p>
                  </a:txBody>
                  <a:tcPr marL="30224" marR="30224" marT="0" marB="0"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МОАУ СОШ № 2 с. Исянгулово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66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48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43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74</a:t>
                      </a:r>
                      <a:endParaRPr lang="ru-RU" dirty="0"/>
                    </a:p>
                  </a:txBody>
                  <a:tcPr marL="30224" marR="30224" marT="0" marB="0"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39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Идяш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с.Кугарчи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6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Баишево 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36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Б. Ургинка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МОАУ башкирская гимназия-интернат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63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64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65</a:t>
                      </a:r>
                      <a:endParaRPr lang="ru-RU" dirty="0"/>
                    </a:p>
                  </a:txBody>
                  <a:tcPr marL="30224" marR="30224" marT="0" marB="0"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д.Верхний Муйнак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28</a:t>
                      </a:r>
                      <a:endParaRPr lang="ru-RU" dirty="0"/>
                    </a:p>
                  </a:txBody>
                  <a:tcPr marL="30224" marR="30224" marT="0" marB="0"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 Арсеново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Идельбаково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48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89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Яныбаево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59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53</a:t>
                      </a:r>
                      <a:endParaRPr lang="ru-RU" dirty="0"/>
                    </a:p>
                  </a:txBody>
                  <a:tcPr marL="30224" marR="30224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с.Тазларово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46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47</a:t>
                      </a:r>
                      <a:endParaRPr lang="ru-RU" dirty="0"/>
                    </a:p>
                  </a:txBody>
                  <a:tcPr marL="30224" marR="30224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№ 1 с. Исянгулово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74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44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72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</a:rPr>
                        <a:t>15</a:t>
                      </a: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с.Абзаново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43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16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с.Ишемгул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62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68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56</a:t>
                      </a:r>
                      <a:endParaRPr lang="ru-RU" dirty="0"/>
                    </a:p>
                  </a:txBody>
                  <a:tcPr marL="30224" marR="30224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17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</a:t>
                      </a:r>
                      <a:r>
                        <a:rPr lang="ru-RU" sz="1400" dirty="0" err="1">
                          <a:effectLst/>
                        </a:rPr>
                        <a:t>д.Утягулово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51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49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Итого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52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57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59</a:t>
                      </a:r>
                      <a:endParaRPr lang="ru-RU" dirty="0"/>
                    </a:p>
                  </a:txBody>
                  <a:tcPr marL="30224" marR="30224" marT="0" marB="0"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910" name="Group 1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2976219"/>
              </p:ext>
            </p:extLst>
          </p:nvPr>
        </p:nvGraphicFramePr>
        <p:xfrm>
          <a:off x="198438" y="557213"/>
          <a:ext cx="11688762" cy="6426332"/>
        </p:xfrm>
        <a:graphic>
          <a:graphicData uri="http://schemas.openxmlformats.org/drawingml/2006/table">
            <a:tbl>
              <a:tblPr/>
              <a:tblGrid>
                <a:gridCol w="2819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609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580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013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6665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92778">
                  <a:extLst>
                    <a:ext uri="{9D8B030D-6E8A-4147-A177-3AD203B41FA5}">
                      <a16:colId xmlns:a16="http://schemas.microsoft.com/office/drawing/2014/main" val="1861396590"/>
                    </a:ext>
                  </a:extLst>
                </a:gridCol>
                <a:gridCol w="875211">
                  <a:extLst>
                    <a:ext uri="{9D8B030D-6E8A-4147-A177-3AD203B41FA5}">
                      <a16:colId xmlns:a16="http://schemas.microsoft.com/office/drawing/2014/main" val="3652761256"/>
                    </a:ext>
                  </a:extLst>
                </a:gridCol>
                <a:gridCol w="8752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214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8097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ОУ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история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70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2020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2023</a:t>
                      </a: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Ср.балл</a:t>
                      </a: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 2024</a:t>
                      </a: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2025</a:t>
                      </a: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Ниже мин. балла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80 баллов  и выше)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им.Ф.Султанова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35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51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54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20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Исянгулово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56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72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51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58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44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с.Ишемгул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62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52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д.Б.Ургинка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25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55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д.Утягулово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2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БГИ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55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71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Яныбаево 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83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36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39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36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д.В.Муйнак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90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Тазларово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54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12 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с.Кугарчи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36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13 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д.Идельбаково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д.Ибраево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  <a:defRPr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64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итого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54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57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48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bg2">
                <a:tint val="97000"/>
                <a:hueMod val="162000"/>
                <a:satMod val="200000"/>
                <a:lumMod val="124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936" name="Group 1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4190241"/>
              </p:ext>
            </p:extLst>
          </p:nvPr>
        </p:nvGraphicFramePr>
        <p:xfrm>
          <a:off x="246434" y="743322"/>
          <a:ext cx="11630023" cy="6423730"/>
        </p:xfrm>
        <a:graphic>
          <a:graphicData uri="http://schemas.openxmlformats.org/drawingml/2006/table">
            <a:tbl>
              <a:tblPr/>
              <a:tblGrid>
                <a:gridCol w="401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358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74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27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972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8421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8421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110343">
                  <a:extLst>
                    <a:ext uri="{9D8B030D-6E8A-4147-A177-3AD203B41FA5}">
                      <a16:colId xmlns:a16="http://schemas.microsoft.com/office/drawing/2014/main" val="4083793421"/>
                    </a:ext>
                  </a:extLst>
                </a:gridCol>
                <a:gridCol w="84908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690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413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ОУ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8"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ХИМИЯ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144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Средний балл 2021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Средний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2022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Ср.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2023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Ср. балл 2024</a:t>
                      </a:r>
                      <a:endParaRPr lang="ru-RU" dirty="0"/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Ср. балл 2025</a:t>
                      </a:r>
                      <a:endParaRPr lang="ru-RU" dirty="0"/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Ниже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мин. балла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80 баллов  и выше)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82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Ишемгул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24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49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Исянгулово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72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43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9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 БГИ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44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49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75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82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Тазларово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25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д.Яныбаево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39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43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МОБУ СОШ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д.В.Муйнак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0150775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Баишево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д.Идельбаково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77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97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с.Абзаново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34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65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16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№1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с.Исянгулово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27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17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д.Утягулово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48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ИТОГО</a:t>
                      </a: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54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44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47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007" name="Group 1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2522925"/>
              </p:ext>
            </p:extLst>
          </p:nvPr>
        </p:nvGraphicFramePr>
        <p:xfrm>
          <a:off x="-1372872" y="0"/>
          <a:ext cx="13233946" cy="8815741"/>
        </p:xfrm>
        <a:graphic>
          <a:graphicData uri="http://schemas.openxmlformats.org/drawingml/2006/table">
            <a:tbl>
              <a:tblPr/>
              <a:tblGrid>
                <a:gridCol w="9126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628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42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405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82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364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7115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84217">
                  <a:extLst>
                    <a:ext uri="{9D8B030D-6E8A-4147-A177-3AD203B41FA5}">
                      <a16:colId xmlns:a16="http://schemas.microsoft.com/office/drawing/2014/main" val="1007835062"/>
                    </a:ext>
                  </a:extLst>
                </a:gridCol>
                <a:gridCol w="953588">
                  <a:extLst>
                    <a:ext uri="{9D8B030D-6E8A-4147-A177-3AD203B41FA5}">
                      <a16:colId xmlns:a16="http://schemas.microsoft.com/office/drawing/2014/main" val="1442268906"/>
                    </a:ext>
                  </a:extLst>
                </a:gridCol>
              </a:tblGrid>
              <a:tr h="70539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 п/п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ГЕОГРАФИЯ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ОО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2017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2024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2021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им.Ф.Султанова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с.Исянгулово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с.Абзаново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МОБУ СОШ №1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с.Исянгулово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МОБУ СОШ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д.Яныбаево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9267491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Средний балл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893380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ЛИТЕРАТУРА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№2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с.Исянгулово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61 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№3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с.Исянгулово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МОБУ СОШ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с.Ишемгул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0936442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МОБУ СОШ с.Абзаново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МОБУ СОШ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с.Тазларово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401483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Средний балл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5767649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АНГЛИЙСКИЙ ЯЗЫК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№2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с.Исянгулово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8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им.Ф.Султанова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МОАУ башкирская гимназия-интернат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МОБУ СОШ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д.Идельбаково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1324337"/>
                  </a:ext>
                </a:extLst>
              </a:tr>
              <a:tr h="333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Средний балл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58,7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6902254"/>
                  </a:ext>
                </a:extLst>
              </a:tr>
              <a:tr h="333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ИНФОРМАТИКА и ИКТ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3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МОБУ СОШ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с.Кугарчи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1554441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№2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с.Исянгулово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88 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МОБУ СОШ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д.Верхний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Муйнак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МОБУ СОШ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д.Ибраево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1434957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МОБУ СОШ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им.Ф.Султанова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с.Исянгулово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3133876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Средний балл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94638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007" name="Group 1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0502708"/>
              </p:ext>
            </p:extLst>
          </p:nvPr>
        </p:nvGraphicFramePr>
        <p:xfrm>
          <a:off x="194673" y="160338"/>
          <a:ext cx="11695113" cy="6489764"/>
        </p:xfrm>
        <a:graphic>
          <a:graphicData uri="http://schemas.openxmlformats.org/drawingml/2006/table">
            <a:tbl>
              <a:tblPr/>
              <a:tblGrid>
                <a:gridCol w="915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902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86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771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4096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0482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4940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3132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31329">
                  <a:extLst>
                    <a:ext uri="{9D8B030D-6E8A-4147-A177-3AD203B41FA5}">
                      <a16:colId xmlns:a16="http://schemas.microsoft.com/office/drawing/2014/main" val="1419303559"/>
                    </a:ext>
                  </a:extLst>
                </a:gridCol>
                <a:gridCol w="1267985">
                  <a:extLst>
                    <a:ext uri="{9D8B030D-6E8A-4147-A177-3AD203B41FA5}">
                      <a16:colId xmlns:a16="http://schemas.microsoft.com/office/drawing/2014/main" val="1007835062"/>
                    </a:ext>
                  </a:extLst>
                </a:gridCol>
              </a:tblGrid>
              <a:tr h="9382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Рейтинг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ОО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2017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2018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2019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2020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2021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2022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2023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2024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42,8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58,8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57,2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56,2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58,8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56,3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Идельбаково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42,4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57,5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57,5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56,2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Исянгулово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61,4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64,6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65,5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62,6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Яныбаево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53,2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60,3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Кугарчи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50,2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56,6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60,8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54,5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Арсеново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53,5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62,3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47,6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Ибраево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56,7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50,5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68,6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8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БГИ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50,0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Ишемгул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49,6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51,8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3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В. Муйнак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36,4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66,2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Тазларово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40,2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46,2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41,6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59,2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Ургинка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46,0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14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Баишево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43,6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49,4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73,3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15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Исянгулово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56,8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59,4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44,4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54,7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16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Утягулово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48,7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47,7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58,7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53,4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45,5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17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Идяш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40,0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43,5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1807812"/>
              </p:ext>
            </p:extLst>
          </p:nvPr>
        </p:nvGraphicFramePr>
        <p:xfrm>
          <a:off x="-1436914" y="222068"/>
          <a:ext cx="13480868" cy="65610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796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89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810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634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54480">
                  <a:extLst>
                    <a:ext uri="{9D8B030D-6E8A-4147-A177-3AD203B41FA5}">
                      <a16:colId xmlns:a16="http://schemas.microsoft.com/office/drawing/2014/main" val="1127459562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4135676085"/>
                    </a:ext>
                  </a:extLst>
                </a:gridCol>
              </a:tblGrid>
              <a:tr h="1669580">
                <a:tc>
                  <a:txBody>
                    <a:bodyPr/>
                    <a:lstStyle/>
                    <a:p>
                      <a:r>
                        <a:rPr lang="ru-RU" dirty="0" smtClean="0"/>
                        <a:t>№</a:t>
                      </a:r>
                      <a:r>
                        <a:rPr lang="ru-RU" dirty="0" err="1" smtClean="0"/>
                        <a:t>п</a:t>
                      </a:r>
                      <a:r>
                        <a:rPr lang="ru-RU" dirty="0" smtClean="0"/>
                        <a:t>/</a:t>
                      </a:r>
                      <a:r>
                        <a:rPr lang="ru-RU" dirty="0" err="1" smtClean="0"/>
                        <a:t>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предмет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Кол-во 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err="1" smtClean="0"/>
                        <a:t>высокобальников</a:t>
                      </a:r>
                      <a:r>
                        <a:rPr lang="ru-RU" baseline="0" dirty="0" smtClean="0"/>
                        <a:t> от 80 и более</a:t>
                      </a:r>
                    </a:p>
                    <a:p>
                      <a:r>
                        <a:rPr lang="ru-RU" baseline="0" dirty="0" smtClean="0"/>
                        <a:t>2020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Кол-во 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err="1" smtClean="0"/>
                        <a:t>высокобальников</a:t>
                      </a:r>
                      <a:r>
                        <a:rPr lang="ru-RU" baseline="0" dirty="0" smtClean="0"/>
                        <a:t> от 80 и более</a:t>
                      </a:r>
                    </a:p>
                    <a:p>
                      <a:r>
                        <a:rPr lang="ru-RU" baseline="0" dirty="0" smtClean="0"/>
                        <a:t>2021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Кол-во 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err="1" smtClean="0"/>
                        <a:t>высокобальников</a:t>
                      </a:r>
                      <a:r>
                        <a:rPr lang="ru-RU" baseline="0" dirty="0" smtClean="0"/>
                        <a:t> от 80 и более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aseline="0" dirty="0" smtClean="0"/>
                        <a:t>2022 </a:t>
                      </a: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Кол-во </a:t>
                      </a:r>
                      <a:r>
                        <a:rPr lang="ru-RU" dirty="0" err="1" smtClean="0"/>
                        <a:t>высокобальников</a:t>
                      </a:r>
                      <a:r>
                        <a:rPr lang="ru-RU" dirty="0" smtClean="0"/>
                        <a:t> от 80 и более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Кол-во </a:t>
                      </a:r>
                      <a:r>
                        <a:rPr lang="ru-RU" dirty="0" err="1" smtClean="0"/>
                        <a:t>высокобальников</a:t>
                      </a:r>
                      <a:r>
                        <a:rPr lang="ru-RU" dirty="0" smtClean="0"/>
                        <a:t> от 80 </a:t>
                      </a:r>
                      <a:r>
                        <a:rPr lang="ru-RU" smtClean="0"/>
                        <a:t>и более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mtClean="0"/>
                        <a:t> </a:t>
                      </a:r>
                      <a:r>
                        <a:rPr lang="ru-RU" dirty="0" smtClean="0"/>
                        <a:t>2024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356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Русский язык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11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874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Математика </a:t>
                      </a:r>
                      <a:r>
                        <a:rPr lang="ru-RU" smtClean="0"/>
                        <a:t>(профильный)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356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Химия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356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Биология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356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Физика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356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Обществознание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356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История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356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Литература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1510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Информатика и ИКТ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356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Английский язык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356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География</a:t>
                      </a:r>
                      <a:r>
                        <a:rPr lang="ru-RU" baseline="0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356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Итого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mtClean="0"/>
                        <a:t>32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16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98523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29942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007" name="Group 1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7151397"/>
              </p:ext>
            </p:extLst>
          </p:nvPr>
        </p:nvGraphicFramePr>
        <p:xfrm>
          <a:off x="0" y="0"/>
          <a:ext cx="12070080" cy="7830945"/>
        </p:xfrm>
        <a:graphic>
          <a:graphicData uri="http://schemas.openxmlformats.org/drawingml/2006/table">
            <a:tbl>
              <a:tblPr/>
              <a:tblGrid>
                <a:gridCol w="8098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18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096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8441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59366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293222">
                  <a:extLst>
                    <a:ext uri="{9D8B030D-6E8A-4147-A177-3AD203B41FA5}">
                      <a16:colId xmlns:a16="http://schemas.microsoft.com/office/drawing/2014/main" val="2334960840"/>
                    </a:ext>
                  </a:extLst>
                </a:gridCol>
                <a:gridCol w="1280160">
                  <a:extLst>
                    <a:ext uri="{9D8B030D-6E8A-4147-A177-3AD203B41FA5}">
                      <a16:colId xmlns:a16="http://schemas.microsoft.com/office/drawing/2014/main" val="1728728678"/>
                    </a:ext>
                  </a:extLst>
                </a:gridCol>
                <a:gridCol w="1319349">
                  <a:extLst>
                    <a:ext uri="{9D8B030D-6E8A-4147-A177-3AD203B41FA5}">
                      <a16:colId xmlns:a16="http://schemas.microsoft.com/office/drawing/2014/main" val="1007835062"/>
                    </a:ext>
                  </a:extLst>
                </a:gridCol>
              </a:tblGrid>
              <a:tr h="9441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Рейтинг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ОО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2020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2021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2022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2023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2024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Рейтинг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81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57,2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56,2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58,8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81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Идельбаково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57,5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56,2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81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Исянгулово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64,6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65,5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62,6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81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Яныбаево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81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Кугарчи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81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60,8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54,5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81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Арсеново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62,3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81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Ибраево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68,6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563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81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Ишемгул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51,8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546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В. Муйнак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66,2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281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Тазларово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41,6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59,2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281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Ургинка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281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14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Баишево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49,4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73,3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281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15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Исянгулово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59,4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44,4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281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16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Утягулово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58,7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53,4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281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17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Идяш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43,5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0818316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23081</TotalTime>
  <Words>2294</Words>
  <Application>Microsoft Office PowerPoint</Application>
  <PresentationFormat>Широкоэкранный</PresentationFormat>
  <Paragraphs>1451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Calibri</vt:lpstr>
      <vt:lpstr>Century Gothic</vt:lpstr>
      <vt:lpstr>Times New Roman</vt:lpstr>
      <vt:lpstr>Wingdings 3</vt:lpstr>
      <vt:lpstr>Сектор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higlander</cp:lastModifiedBy>
  <cp:revision>257</cp:revision>
  <cp:lastPrinted>2024-06-05T06:58:47Z</cp:lastPrinted>
  <dcterms:created xsi:type="dcterms:W3CDTF">2019-09-19T05:16:05Z</dcterms:created>
  <dcterms:modified xsi:type="dcterms:W3CDTF">2024-08-29T11:23:49Z</dcterms:modified>
</cp:coreProperties>
</file>