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5" r:id="rId1"/>
  </p:sldMasterIdLst>
  <p:sldIdLst>
    <p:sldId id="270" r:id="rId2"/>
    <p:sldId id="256" r:id="rId3"/>
    <p:sldId id="258" r:id="rId4"/>
    <p:sldId id="269" r:id="rId5"/>
    <p:sldId id="260" r:id="rId6"/>
    <p:sldId id="294" r:id="rId7"/>
    <p:sldId id="266" r:id="rId8"/>
    <p:sldId id="296" r:id="rId9"/>
    <p:sldId id="297" r:id="rId10"/>
    <p:sldId id="298" r:id="rId11"/>
    <p:sldId id="300" r:id="rId12"/>
    <p:sldId id="299" r:id="rId13"/>
    <p:sldId id="301" r:id="rId14"/>
    <p:sldId id="302" r:id="rId15"/>
    <p:sldId id="303" r:id="rId16"/>
    <p:sldId id="304" r:id="rId17"/>
    <p:sldId id="305" r:id="rId18"/>
    <p:sldId id="306" r:id="rId19"/>
    <p:sldId id="307" r:id="rId20"/>
    <p:sldId id="295" r:id="rId21"/>
  </p:sldIdLst>
  <p:sldSz cx="12192000" cy="68580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1B37-57A9-46BF-93A1-E2AA40114206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65AB0-1061-4527-912F-3686FA45A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7983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1B37-57A9-46BF-93A1-E2AA40114206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65AB0-1061-4527-912F-3686FA45A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074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1B37-57A9-46BF-93A1-E2AA40114206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65AB0-1061-4527-912F-3686FA45A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4600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1B37-57A9-46BF-93A1-E2AA40114206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65AB0-1061-4527-912F-3686FA45A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3447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1B37-57A9-46BF-93A1-E2AA40114206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65AB0-1061-4527-912F-3686FA45A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2860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1B37-57A9-46BF-93A1-E2AA40114206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65AB0-1061-4527-912F-3686FA45A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9287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1B37-57A9-46BF-93A1-E2AA40114206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65AB0-1061-4527-912F-3686FA45A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97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1B37-57A9-46BF-93A1-E2AA40114206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65AB0-1061-4527-912F-3686FA45A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076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1B37-57A9-46BF-93A1-E2AA40114206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65AB0-1061-4527-912F-3686FA45A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4857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1B37-57A9-46BF-93A1-E2AA40114206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65AB0-1061-4527-912F-3686FA45A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371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1B37-57A9-46BF-93A1-E2AA40114206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65AB0-1061-4527-912F-3686FA45A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1345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1B37-57A9-46BF-93A1-E2AA40114206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65AB0-1061-4527-912F-3686FA45AA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677557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1B37-57A9-46BF-93A1-E2AA40114206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65AB0-1061-4527-912F-3686FA45A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930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1B37-57A9-46BF-93A1-E2AA40114206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65AB0-1061-4527-912F-3686FA45A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38348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1B37-57A9-46BF-93A1-E2AA40114206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65AB0-1061-4527-912F-3686FA45A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04165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1B37-57A9-46BF-93A1-E2AA40114206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65AB0-1061-4527-912F-3686FA45A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1725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61B37-57A9-46BF-93A1-E2AA40114206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65AB0-1061-4527-912F-3686FA45A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048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9EE61B37-57A9-46BF-93A1-E2AA40114206}" type="datetimeFigureOut">
              <a:rPr lang="ru-RU" smtClean="0"/>
              <a:t>29.08.2024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565AB0-1061-4527-912F-3686FA45AA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4080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6" r:id="rId1"/>
    <p:sldLayoutId id="2147483757" r:id="rId2"/>
    <p:sldLayoutId id="2147483758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  <p:sldLayoutId id="2147483765" r:id="rId10"/>
    <p:sldLayoutId id="2147483766" r:id="rId11"/>
    <p:sldLayoutId id="2147483767" r:id="rId12"/>
    <p:sldLayoutId id="2147483768" r:id="rId13"/>
    <p:sldLayoutId id="2147483769" r:id="rId14"/>
    <p:sldLayoutId id="2147483770" r:id="rId15"/>
    <p:sldLayoutId id="2147483771" r:id="rId16"/>
    <p:sldLayoutId id="214748377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472829"/>
              </p:ext>
            </p:extLst>
          </p:nvPr>
        </p:nvGraphicFramePr>
        <p:xfrm>
          <a:off x="1541421" y="0"/>
          <a:ext cx="9157059" cy="664992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068140">
                  <a:extLst>
                    <a:ext uri="{9D8B030D-6E8A-4147-A177-3AD203B41FA5}">
                      <a16:colId xmlns:a16="http://schemas.microsoft.com/office/drawing/2014/main" val="3941799871"/>
                    </a:ext>
                  </a:extLst>
                </a:gridCol>
                <a:gridCol w="449936">
                  <a:extLst>
                    <a:ext uri="{9D8B030D-6E8A-4147-A177-3AD203B41FA5}">
                      <a16:colId xmlns:a16="http://schemas.microsoft.com/office/drawing/2014/main" val="3346584353"/>
                    </a:ext>
                  </a:extLst>
                </a:gridCol>
                <a:gridCol w="449936">
                  <a:extLst>
                    <a:ext uri="{9D8B030D-6E8A-4147-A177-3AD203B41FA5}">
                      <a16:colId xmlns:a16="http://schemas.microsoft.com/office/drawing/2014/main" val="1039976829"/>
                    </a:ext>
                  </a:extLst>
                </a:gridCol>
                <a:gridCol w="377091">
                  <a:extLst>
                    <a:ext uri="{9D8B030D-6E8A-4147-A177-3AD203B41FA5}">
                      <a16:colId xmlns:a16="http://schemas.microsoft.com/office/drawing/2014/main" val="164904419"/>
                    </a:ext>
                  </a:extLst>
                </a:gridCol>
                <a:gridCol w="377091">
                  <a:extLst>
                    <a:ext uri="{9D8B030D-6E8A-4147-A177-3AD203B41FA5}">
                      <a16:colId xmlns:a16="http://schemas.microsoft.com/office/drawing/2014/main" val="1577078738"/>
                    </a:ext>
                  </a:extLst>
                </a:gridCol>
                <a:gridCol w="377091">
                  <a:extLst>
                    <a:ext uri="{9D8B030D-6E8A-4147-A177-3AD203B41FA5}">
                      <a16:colId xmlns:a16="http://schemas.microsoft.com/office/drawing/2014/main" val="3848205968"/>
                    </a:ext>
                  </a:extLst>
                </a:gridCol>
                <a:gridCol w="377091">
                  <a:extLst>
                    <a:ext uri="{9D8B030D-6E8A-4147-A177-3AD203B41FA5}">
                      <a16:colId xmlns:a16="http://schemas.microsoft.com/office/drawing/2014/main" val="204301531"/>
                    </a:ext>
                  </a:extLst>
                </a:gridCol>
                <a:gridCol w="377091">
                  <a:extLst>
                    <a:ext uri="{9D8B030D-6E8A-4147-A177-3AD203B41FA5}">
                      <a16:colId xmlns:a16="http://schemas.microsoft.com/office/drawing/2014/main" val="563628083"/>
                    </a:ext>
                  </a:extLst>
                </a:gridCol>
                <a:gridCol w="377091">
                  <a:extLst>
                    <a:ext uri="{9D8B030D-6E8A-4147-A177-3AD203B41FA5}">
                      <a16:colId xmlns:a16="http://schemas.microsoft.com/office/drawing/2014/main" val="768585204"/>
                    </a:ext>
                  </a:extLst>
                </a:gridCol>
                <a:gridCol w="377091">
                  <a:extLst>
                    <a:ext uri="{9D8B030D-6E8A-4147-A177-3AD203B41FA5}">
                      <a16:colId xmlns:a16="http://schemas.microsoft.com/office/drawing/2014/main" val="176027897"/>
                    </a:ext>
                  </a:extLst>
                </a:gridCol>
                <a:gridCol w="377091">
                  <a:extLst>
                    <a:ext uri="{9D8B030D-6E8A-4147-A177-3AD203B41FA5}">
                      <a16:colId xmlns:a16="http://schemas.microsoft.com/office/drawing/2014/main" val="4115037888"/>
                    </a:ext>
                  </a:extLst>
                </a:gridCol>
                <a:gridCol w="377091">
                  <a:extLst>
                    <a:ext uri="{9D8B030D-6E8A-4147-A177-3AD203B41FA5}">
                      <a16:colId xmlns:a16="http://schemas.microsoft.com/office/drawing/2014/main" val="3559362303"/>
                    </a:ext>
                  </a:extLst>
                </a:gridCol>
                <a:gridCol w="377091">
                  <a:extLst>
                    <a:ext uri="{9D8B030D-6E8A-4147-A177-3AD203B41FA5}">
                      <a16:colId xmlns:a16="http://schemas.microsoft.com/office/drawing/2014/main" val="4290928472"/>
                    </a:ext>
                  </a:extLst>
                </a:gridCol>
                <a:gridCol w="377091">
                  <a:extLst>
                    <a:ext uri="{9D8B030D-6E8A-4147-A177-3AD203B41FA5}">
                      <a16:colId xmlns:a16="http://schemas.microsoft.com/office/drawing/2014/main" val="791561338"/>
                    </a:ext>
                  </a:extLst>
                </a:gridCol>
                <a:gridCol w="377091">
                  <a:extLst>
                    <a:ext uri="{9D8B030D-6E8A-4147-A177-3AD203B41FA5}">
                      <a16:colId xmlns:a16="http://schemas.microsoft.com/office/drawing/2014/main" val="3291516566"/>
                    </a:ext>
                  </a:extLst>
                </a:gridCol>
                <a:gridCol w="663955">
                  <a:extLst>
                    <a:ext uri="{9D8B030D-6E8A-4147-A177-3AD203B41FA5}">
                      <a16:colId xmlns:a16="http://schemas.microsoft.com/office/drawing/2014/main" val="1005529873"/>
                    </a:ext>
                  </a:extLst>
                </a:gridCol>
              </a:tblGrid>
              <a:tr h="20847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  <a:latin typeface="Calibri" panose="020F0502020204030204" pitchFamily="34" charset="0"/>
                        </a:rPr>
                        <a:t>Наименование</a:t>
                      </a:r>
                      <a:endParaRPr lang="ru-RU" sz="1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 dirty="0">
                          <a:effectLst/>
                          <a:latin typeface="Calibri" panose="020F0502020204030204" pitchFamily="34" charset="0"/>
                        </a:rPr>
                        <a:t>Всего участников</a:t>
                      </a:r>
                      <a:endParaRPr lang="ru-RU" sz="8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vert="vert27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800" u="none" strike="noStrike">
                          <a:effectLst/>
                          <a:latin typeface="Calibri" panose="020F0502020204030204" pitchFamily="34" charset="0"/>
                        </a:rPr>
                        <a:t>Всего зарегистрировано на экзамены на этап</a:t>
                      </a:r>
                      <a:endParaRPr lang="ru-RU" sz="8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vert="vert270" anchor="ctr"/>
                </a:tc>
                <a:tc gridSpan="13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  <a:latin typeface="Calibri" panose="020F0502020204030204" pitchFamily="34" charset="0"/>
                        </a:rPr>
                        <a:t>Количество участников, зарегистрированных на экзамен по предметам</a:t>
                      </a:r>
                      <a:endParaRPr lang="ru-RU" sz="11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3420230"/>
                  </a:ext>
                </a:extLst>
              </a:tr>
              <a:tr h="6750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Calibri" panose="020F0502020204030204" pitchFamily="34" charset="0"/>
                        </a:rPr>
                        <a:t>1 – Русский язык</a:t>
                      </a:r>
                      <a:endParaRPr lang="ru-RU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Calibri" panose="020F0502020204030204" pitchFamily="34" charset="0"/>
                        </a:rPr>
                        <a:t>2 – Математика профильная</a:t>
                      </a:r>
                      <a:endParaRPr lang="ru-RU" sz="10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Calibri" panose="020F0502020204030204" pitchFamily="34" charset="0"/>
                        </a:rPr>
                        <a:t>3 – Физика</a:t>
                      </a:r>
                      <a:endParaRPr lang="ru-RU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  <a:latin typeface="Calibri" panose="020F0502020204030204" pitchFamily="34" charset="0"/>
                        </a:rPr>
                        <a:t>4 – Химия</a:t>
                      </a:r>
                      <a:endParaRPr lang="ru-RU" sz="16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Calibri" panose="020F0502020204030204" pitchFamily="34" charset="0"/>
                        </a:rPr>
                        <a:t>5 – Информатика и ИКТ</a:t>
                      </a:r>
                      <a:endParaRPr lang="ru-RU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Calibri" panose="020F0502020204030204" pitchFamily="34" charset="0"/>
                        </a:rPr>
                        <a:t>6 – Биология</a:t>
                      </a:r>
                      <a:endParaRPr lang="ru-RU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Calibri" panose="020F0502020204030204" pitchFamily="34" charset="0"/>
                        </a:rPr>
                        <a:t>7 – История</a:t>
                      </a:r>
                      <a:endParaRPr lang="ru-RU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Calibri" panose="020F0502020204030204" pitchFamily="34" charset="0"/>
                        </a:rPr>
                        <a:t>8 – География</a:t>
                      </a:r>
                      <a:endParaRPr lang="ru-RU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Calibri" panose="020F0502020204030204" pitchFamily="34" charset="0"/>
                        </a:rPr>
                        <a:t>9 – Английский язык</a:t>
                      </a:r>
                      <a:endParaRPr lang="ru-RU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Calibri" panose="020F0502020204030204" pitchFamily="34" charset="0"/>
                        </a:rPr>
                        <a:t>12 – Обществознание</a:t>
                      </a:r>
                      <a:endParaRPr lang="ru-RU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Calibri" panose="020F0502020204030204" pitchFamily="34" charset="0"/>
                        </a:rPr>
                        <a:t>18 – Литература</a:t>
                      </a:r>
                      <a:endParaRPr lang="ru-RU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Calibri" panose="020F0502020204030204" pitchFamily="34" charset="0"/>
                        </a:rPr>
                        <a:t>22 – Математика базовая</a:t>
                      </a:r>
                      <a:endParaRPr lang="ru-RU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vert="vert27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900" u="none" strike="noStrike" dirty="0">
                          <a:effectLst/>
                          <a:latin typeface="Calibri" panose="020F0502020204030204" pitchFamily="34" charset="0"/>
                        </a:rPr>
                        <a:t>29 – Английский язык (устный)</a:t>
                      </a:r>
                      <a:endParaRPr lang="ru-RU" sz="9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vert="vert270" anchor="ctr"/>
                </a:tc>
                <a:extLst>
                  <a:ext uri="{0D108BD9-81ED-4DB2-BD59-A6C34878D82A}">
                    <a16:rowId xmlns:a16="http://schemas.microsoft.com/office/drawing/2014/main" val="3336944750"/>
                  </a:ext>
                </a:extLst>
              </a:tr>
              <a:tr h="19592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4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7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effectLst/>
                          <a:latin typeface="Calibri" panose="020F0502020204030204" pitchFamily="34" charset="0"/>
                        </a:rPr>
                        <a:t>8</a:t>
                      </a:r>
                      <a:endParaRPr lang="ru-RU" sz="10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9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  <a:latin typeface="Calibri" panose="020F0502020204030204" pitchFamily="34" charset="0"/>
                        </a:rPr>
                        <a:t>10</a:t>
                      </a:r>
                      <a:endParaRPr lang="ru-RU" sz="16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11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12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13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14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15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18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21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22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23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extLst>
                  <a:ext uri="{0D108BD9-81ED-4DB2-BD59-A6C34878D82A}">
                    <a16:rowId xmlns:a16="http://schemas.microsoft.com/office/drawing/2014/main" val="4040014731"/>
                  </a:ext>
                </a:extLst>
              </a:tr>
              <a:tr h="388458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Муниципальный район Зианчуринский район</a:t>
                      </a:r>
                      <a:endParaRPr lang="ru-RU" sz="12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Calibri" panose="020F0502020204030204" pitchFamily="34" charset="0"/>
                        </a:rPr>
                        <a:t>99</a:t>
                      </a:r>
                      <a:endParaRPr lang="ru-RU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effectLst/>
                          <a:latin typeface="Calibri" panose="020F0502020204030204" pitchFamily="34" charset="0"/>
                        </a:rPr>
                        <a:t>99</a:t>
                      </a:r>
                      <a:endParaRPr lang="ru-RU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</a:rPr>
                        <a:t>99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31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9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15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8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12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13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34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5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67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4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extLst>
                  <a:ext uri="{0D108BD9-81ED-4DB2-BD59-A6C34878D82A}">
                    <a16:rowId xmlns:a16="http://schemas.microsoft.com/office/drawing/2014/main" val="1514992299"/>
                  </a:ext>
                </a:extLst>
              </a:tr>
              <a:tr h="27200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 СОШ  №1 с. Исянгулово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15994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7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Calibri" panose="020F0502020204030204" pitchFamily="34" charset="0"/>
                        </a:rPr>
                        <a:t>12</a:t>
                      </a:r>
                      <a:endParaRPr lang="ru-RU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Calibri" panose="020F0502020204030204" pitchFamily="34" charset="0"/>
                        </a:rPr>
                        <a:t>12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2</a:t>
                      </a: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6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extLst>
                  <a:ext uri="{0D108BD9-81ED-4DB2-BD59-A6C34878D82A}">
                    <a16:rowId xmlns:a16="http://schemas.microsoft.com/office/drawing/2014/main" val="2836920553"/>
                  </a:ext>
                </a:extLst>
              </a:tr>
              <a:tr h="30178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МОАУ СОШ  №2  с. Исянгулово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15994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23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Calibri" panose="020F0502020204030204" pitchFamily="34" charset="0"/>
                        </a:rPr>
                        <a:t>21</a:t>
                      </a:r>
                      <a:endParaRPr lang="ru-RU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Calibri" panose="020F0502020204030204" pitchFamily="34" charset="0"/>
                        </a:rPr>
                        <a:t>21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9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5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6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14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extLst>
                  <a:ext uri="{0D108BD9-81ED-4DB2-BD59-A6C34878D82A}">
                    <a16:rowId xmlns:a16="http://schemas.microsoft.com/office/drawing/2014/main" val="1527682440"/>
                  </a:ext>
                </a:extLst>
              </a:tr>
              <a:tr h="32660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 СОШ  им.Ф.Султанова с.Исянгулово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15994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17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Calibri" panose="020F0502020204030204" pitchFamily="34" charset="0"/>
                        </a:rPr>
                        <a:t>20</a:t>
                      </a:r>
                      <a:endParaRPr lang="ru-RU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Calibri" panose="020F0502020204030204" pitchFamily="34" charset="0"/>
                        </a:rPr>
                        <a:t>20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9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6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7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extLst>
                  <a:ext uri="{0D108BD9-81ED-4DB2-BD59-A6C34878D82A}">
                    <a16:rowId xmlns:a16="http://schemas.microsoft.com/office/drawing/2014/main" val="2205900507"/>
                  </a:ext>
                </a:extLst>
              </a:tr>
              <a:tr h="27697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 СОШ  с. Абзаново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15994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5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Calibri" panose="020F0502020204030204" pitchFamily="34" charset="0"/>
                        </a:rPr>
                        <a:t>7</a:t>
                      </a:r>
                      <a:endParaRPr lang="ru-RU" sz="14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Calibri" panose="020F0502020204030204" pitchFamily="34" charset="0"/>
                        </a:rPr>
                        <a:t>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5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extLst>
                  <a:ext uri="{0D108BD9-81ED-4DB2-BD59-A6C34878D82A}">
                    <a16:rowId xmlns:a16="http://schemas.microsoft.com/office/drawing/2014/main" val="55182257"/>
                  </a:ext>
                </a:extLst>
              </a:tr>
              <a:tr h="29186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 СОШ  с.Арсеново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15994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Calibri" panose="020F0502020204030204" pitchFamily="34" charset="0"/>
                        </a:rPr>
                        <a:t>х</a:t>
                      </a:r>
                      <a:endParaRPr lang="ru-RU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х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extLst>
                  <a:ext uri="{0D108BD9-81ED-4DB2-BD59-A6C34878D82A}">
                    <a16:rowId xmlns:a16="http://schemas.microsoft.com/office/drawing/2014/main" val="3389159054"/>
                  </a:ext>
                </a:extLst>
              </a:tr>
              <a:tr h="32164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Calibri" panose="020F0502020204030204" pitchFamily="34" charset="0"/>
                        </a:rPr>
                        <a:t>СОШ  </a:t>
                      </a:r>
                      <a:r>
                        <a:rPr lang="ru-RU" sz="1200" u="none" strike="noStrike" dirty="0" err="1">
                          <a:effectLst/>
                          <a:latin typeface="Calibri" panose="020F0502020204030204" pitchFamily="34" charset="0"/>
                        </a:rPr>
                        <a:t>им.Гайсы</a:t>
                      </a:r>
                      <a:r>
                        <a:rPr lang="ru-RU" sz="1200" u="none" strike="noStrike" dirty="0"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200" u="none" strike="noStrike" dirty="0" err="1">
                          <a:effectLst/>
                          <a:latin typeface="Calibri" panose="020F0502020204030204" pitchFamily="34" charset="0"/>
                        </a:rPr>
                        <a:t>Акманова</a:t>
                      </a:r>
                      <a:r>
                        <a:rPr lang="ru-RU" sz="1200" u="none" strike="noStrike" dirty="0"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ru-RU" sz="1200" u="none" strike="noStrike" dirty="0" err="1">
                          <a:effectLst/>
                          <a:latin typeface="Calibri" panose="020F0502020204030204" pitchFamily="34" charset="0"/>
                        </a:rPr>
                        <a:t>д.Баишево</a:t>
                      </a:r>
                      <a:endParaRPr lang="ru-RU" sz="1200" b="0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15994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Calibri" panose="020F0502020204030204" pitchFamily="34" charset="0"/>
                        </a:rPr>
                        <a:t>х</a:t>
                      </a:r>
                      <a:endParaRPr lang="ru-RU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х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extLst>
                  <a:ext uri="{0D108BD9-81ED-4DB2-BD59-A6C34878D82A}">
                    <a16:rowId xmlns:a16="http://schemas.microsoft.com/office/drawing/2014/main" val="3529936971"/>
                  </a:ext>
                </a:extLst>
              </a:tr>
              <a:tr h="27697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 СОШ  д.Верхний Муйнак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15994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endParaRPr lang="ru-RU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extLst>
                  <a:ext uri="{0D108BD9-81ED-4DB2-BD59-A6C34878D82A}">
                    <a16:rowId xmlns:a16="http://schemas.microsoft.com/office/drawing/2014/main" val="2501339702"/>
                  </a:ext>
                </a:extLst>
              </a:tr>
              <a:tr h="2819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 СОШ  д. Ибраево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15994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endParaRPr lang="ru-RU" sz="14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extLst>
                  <a:ext uri="{0D108BD9-81ED-4DB2-BD59-A6C34878D82A}">
                    <a16:rowId xmlns:a16="http://schemas.microsoft.com/office/drawing/2014/main" val="1803784437"/>
                  </a:ext>
                </a:extLst>
              </a:tr>
              <a:tr h="28689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 СОШ  д. Идельбаково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15994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Calibri" panose="020F0502020204030204" pitchFamily="34" charset="0"/>
                        </a:rPr>
                        <a:t>4</a:t>
                      </a:r>
                      <a:endParaRPr lang="ru-RU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Calibri" panose="020F0502020204030204" pitchFamily="34" charset="0"/>
                        </a:rPr>
                        <a:t>4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extLst>
                  <a:ext uri="{0D108BD9-81ED-4DB2-BD59-A6C34878D82A}">
                    <a16:rowId xmlns:a16="http://schemas.microsoft.com/office/drawing/2014/main" val="1839857881"/>
                  </a:ext>
                </a:extLst>
              </a:tr>
              <a:tr h="23229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 СОШ  д. Идяш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15994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effectLst/>
                          <a:latin typeface="Calibri" panose="020F0502020204030204" pitchFamily="34" charset="0"/>
                        </a:rPr>
                        <a:t>х</a:t>
                      </a:r>
                      <a:endParaRPr lang="ru-RU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х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х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extLst>
                  <a:ext uri="{0D108BD9-81ED-4DB2-BD59-A6C34878D82A}">
                    <a16:rowId xmlns:a16="http://schemas.microsoft.com/office/drawing/2014/main" val="2959975249"/>
                  </a:ext>
                </a:extLst>
              </a:tr>
              <a:tr h="2819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 СОШ  с. Ишемгул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15994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5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Calibri" panose="020F0502020204030204" pitchFamily="34" charset="0"/>
                        </a:rPr>
                        <a:t>10</a:t>
                      </a:r>
                      <a:endParaRPr lang="ru-RU" sz="14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Calibri" panose="020F0502020204030204" pitchFamily="34" charset="0"/>
                        </a:rPr>
                        <a:t>10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4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extLst>
                  <a:ext uri="{0D108BD9-81ED-4DB2-BD59-A6C34878D82A}">
                    <a16:rowId xmlns:a16="http://schemas.microsoft.com/office/drawing/2014/main" val="328337585"/>
                  </a:ext>
                </a:extLst>
              </a:tr>
              <a:tr h="306751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 СОШ  им.Н.Каримова с.Кугарчи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15994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6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endParaRPr lang="ru-RU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Calibri" panose="020F0502020204030204" pitchFamily="34" charset="0"/>
                        </a:rPr>
                        <a:t>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extLst>
                  <a:ext uri="{0D108BD9-81ED-4DB2-BD59-A6C34878D82A}">
                    <a16:rowId xmlns:a16="http://schemas.microsoft.com/office/drawing/2014/main" val="1053460808"/>
                  </a:ext>
                </a:extLst>
              </a:tr>
              <a:tr h="2819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 СОШ  с.Тазларово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15994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6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Calibri" panose="020F0502020204030204" pitchFamily="34" charset="0"/>
                        </a:rPr>
                        <a:t>8</a:t>
                      </a:r>
                      <a:endParaRPr lang="ru-RU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Calibri" panose="020F0502020204030204" pitchFamily="34" charset="0"/>
                        </a:rPr>
                        <a:t>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4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6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extLst>
                  <a:ext uri="{0D108BD9-81ED-4DB2-BD59-A6C34878D82A}">
                    <a16:rowId xmlns:a16="http://schemas.microsoft.com/office/drawing/2014/main" val="3619149479"/>
                  </a:ext>
                </a:extLst>
              </a:tr>
              <a:tr h="26704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 СОШ  д.Башкирская Ургинка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15994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endParaRPr lang="ru-RU" sz="1400" b="1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Calibri" panose="020F0502020204030204" pitchFamily="34" charset="0"/>
                        </a:rPr>
                        <a:t>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extLst>
                  <a:ext uri="{0D108BD9-81ED-4DB2-BD59-A6C34878D82A}">
                    <a16:rowId xmlns:a16="http://schemas.microsoft.com/office/drawing/2014/main" val="1090519458"/>
                  </a:ext>
                </a:extLst>
              </a:tr>
              <a:tr h="27200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 СОШ  д.Утягулово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15994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3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endParaRPr lang="ru-RU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>
                          <a:effectLst/>
                          <a:latin typeface="Calibri" panose="020F0502020204030204" pitchFamily="34" charset="0"/>
                        </a:rPr>
                        <a:t>3</a:t>
                      </a:r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extLst>
                  <a:ext uri="{0D108BD9-81ED-4DB2-BD59-A6C34878D82A}">
                    <a16:rowId xmlns:a16="http://schemas.microsoft.com/office/drawing/2014/main" val="3358008525"/>
                  </a:ext>
                </a:extLst>
              </a:tr>
              <a:tr h="28689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 СОШ  д.Яныбаево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15994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8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Calibri" panose="020F0502020204030204" pitchFamily="34" charset="0"/>
                        </a:rPr>
                        <a:t>6</a:t>
                      </a:r>
                      <a:endParaRPr lang="ru-RU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Calibri" panose="020F0502020204030204" pitchFamily="34" charset="0"/>
                        </a:rPr>
                        <a:t>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0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6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extLst>
                  <a:ext uri="{0D108BD9-81ED-4DB2-BD59-A6C34878D82A}">
                    <a16:rowId xmlns:a16="http://schemas.microsoft.com/office/drawing/2014/main" val="1279527386"/>
                  </a:ext>
                </a:extLst>
              </a:tr>
              <a:tr h="34877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>
                          <a:effectLst/>
                          <a:latin typeface="Calibri" panose="020F0502020204030204" pitchFamily="34" charset="0"/>
                        </a:rPr>
                        <a:t>МОАУ БГ-интернат с.Исянгулово</a:t>
                      </a:r>
                      <a:endParaRPr lang="ru-RU" sz="1200" b="0" i="0" u="none" strike="noStrike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115994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8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Calibri" panose="020F0502020204030204" pitchFamily="34" charset="0"/>
                        </a:rPr>
                        <a:t>15</a:t>
                      </a:r>
                      <a:endParaRPr lang="ru-RU" sz="1400" b="1" i="0" u="none" strike="noStrike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u="none" strike="noStrike" dirty="0">
                          <a:effectLst/>
                          <a:latin typeface="Calibri" panose="020F0502020204030204" pitchFamily="34" charset="0"/>
                        </a:rPr>
                        <a:t>15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4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7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extLst>
                  <a:ext uri="{0D108BD9-81ED-4DB2-BD59-A6C34878D82A}">
                    <a16:rowId xmlns:a16="http://schemas.microsoft.com/office/drawing/2014/main" val="3294700290"/>
                  </a:ext>
                </a:extLst>
              </a:tr>
              <a:tr h="19592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u="none" strike="noStrike" dirty="0">
                          <a:effectLst/>
                          <a:latin typeface="Calibri" panose="020F0502020204030204" pitchFamily="34" charset="0"/>
                        </a:rPr>
                        <a:t>Всего: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99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</a:rPr>
                        <a:t>99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</a:rPr>
                        <a:t>99</a:t>
                      </a:r>
                      <a:endParaRPr lang="ru-RU" sz="14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31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9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15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8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12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13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2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34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5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67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4</a:t>
                      </a:r>
                      <a:endParaRPr lang="ru-RU" sz="1400" dirty="0"/>
                    </a:p>
                  </a:txBody>
                  <a:tcPr marL="3222" marR="3222" marT="3222" marB="0" anchor="ctr"/>
                </a:tc>
                <a:extLst>
                  <a:ext uri="{0D108BD9-81ED-4DB2-BD59-A6C34878D82A}">
                    <a16:rowId xmlns:a16="http://schemas.microsoft.com/office/drawing/2014/main" val="2135932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2803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6131227"/>
              </p:ext>
            </p:extLst>
          </p:nvPr>
        </p:nvGraphicFramePr>
        <p:xfrm>
          <a:off x="130633" y="313509"/>
          <a:ext cx="11665127" cy="57898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25582">
                  <a:extLst>
                    <a:ext uri="{9D8B030D-6E8A-4147-A177-3AD203B41FA5}">
                      <a16:colId xmlns:a16="http://schemas.microsoft.com/office/drawing/2014/main" val="3744866826"/>
                    </a:ext>
                  </a:extLst>
                </a:gridCol>
                <a:gridCol w="561850">
                  <a:extLst>
                    <a:ext uri="{9D8B030D-6E8A-4147-A177-3AD203B41FA5}">
                      <a16:colId xmlns:a16="http://schemas.microsoft.com/office/drawing/2014/main" val="3812870503"/>
                    </a:ext>
                  </a:extLst>
                </a:gridCol>
                <a:gridCol w="280977">
                  <a:extLst>
                    <a:ext uri="{9D8B030D-6E8A-4147-A177-3AD203B41FA5}">
                      <a16:colId xmlns:a16="http://schemas.microsoft.com/office/drawing/2014/main" val="393257369"/>
                    </a:ext>
                  </a:extLst>
                </a:gridCol>
                <a:gridCol w="430628">
                  <a:extLst>
                    <a:ext uri="{9D8B030D-6E8A-4147-A177-3AD203B41FA5}">
                      <a16:colId xmlns:a16="http://schemas.microsoft.com/office/drawing/2014/main" val="3226649661"/>
                    </a:ext>
                  </a:extLst>
                </a:gridCol>
                <a:gridCol w="320680">
                  <a:extLst>
                    <a:ext uri="{9D8B030D-6E8A-4147-A177-3AD203B41FA5}">
                      <a16:colId xmlns:a16="http://schemas.microsoft.com/office/drawing/2014/main" val="2620031999"/>
                    </a:ext>
                  </a:extLst>
                </a:gridCol>
                <a:gridCol w="329843">
                  <a:extLst>
                    <a:ext uri="{9D8B030D-6E8A-4147-A177-3AD203B41FA5}">
                      <a16:colId xmlns:a16="http://schemas.microsoft.com/office/drawing/2014/main" val="392892049"/>
                    </a:ext>
                  </a:extLst>
                </a:gridCol>
                <a:gridCol w="329843">
                  <a:extLst>
                    <a:ext uri="{9D8B030D-6E8A-4147-A177-3AD203B41FA5}">
                      <a16:colId xmlns:a16="http://schemas.microsoft.com/office/drawing/2014/main" val="3522732475"/>
                    </a:ext>
                  </a:extLst>
                </a:gridCol>
                <a:gridCol w="390924">
                  <a:extLst>
                    <a:ext uri="{9D8B030D-6E8A-4147-A177-3AD203B41FA5}">
                      <a16:colId xmlns:a16="http://schemas.microsoft.com/office/drawing/2014/main" val="3454240772"/>
                    </a:ext>
                  </a:extLst>
                </a:gridCol>
                <a:gridCol w="445899">
                  <a:extLst>
                    <a:ext uri="{9D8B030D-6E8A-4147-A177-3AD203B41FA5}">
                      <a16:colId xmlns:a16="http://schemas.microsoft.com/office/drawing/2014/main" val="2671213861"/>
                    </a:ext>
                  </a:extLst>
                </a:gridCol>
                <a:gridCol w="444371">
                  <a:extLst>
                    <a:ext uri="{9D8B030D-6E8A-4147-A177-3AD203B41FA5}">
                      <a16:colId xmlns:a16="http://schemas.microsoft.com/office/drawing/2014/main" val="292146710"/>
                    </a:ext>
                  </a:extLst>
                </a:gridCol>
                <a:gridCol w="320680">
                  <a:extLst>
                    <a:ext uri="{9D8B030D-6E8A-4147-A177-3AD203B41FA5}">
                      <a16:colId xmlns:a16="http://schemas.microsoft.com/office/drawing/2014/main" val="3612042329"/>
                    </a:ext>
                  </a:extLst>
                </a:gridCol>
                <a:gridCol w="378709">
                  <a:extLst>
                    <a:ext uri="{9D8B030D-6E8A-4147-A177-3AD203B41FA5}">
                      <a16:colId xmlns:a16="http://schemas.microsoft.com/office/drawing/2014/main" val="1244122878"/>
                    </a:ext>
                  </a:extLst>
                </a:gridCol>
                <a:gridCol w="375653">
                  <a:extLst>
                    <a:ext uri="{9D8B030D-6E8A-4147-A177-3AD203B41FA5}">
                      <a16:colId xmlns:a16="http://schemas.microsoft.com/office/drawing/2014/main" val="2502982530"/>
                    </a:ext>
                  </a:extLst>
                </a:gridCol>
                <a:gridCol w="354276">
                  <a:extLst>
                    <a:ext uri="{9D8B030D-6E8A-4147-A177-3AD203B41FA5}">
                      <a16:colId xmlns:a16="http://schemas.microsoft.com/office/drawing/2014/main" val="1750514354"/>
                    </a:ext>
                  </a:extLst>
                </a:gridCol>
                <a:gridCol w="403141">
                  <a:extLst>
                    <a:ext uri="{9D8B030D-6E8A-4147-A177-3AD203B41FA5}">
                      <a16:colId xmlns:a16="http://schemas.microsoft.com/office/drawing/2014/main" val="1109465212"/>
                    </a:ext>
                  </a:extLst>
                </a:gridCol>
                <a:gridCol w="354276">
                  <a:extLst>
                    <a:ext uri="{9D8B030D-6E8A-4147-A177-3AD203B41FA5}">
                      <a16:colId xmlns:a16="http://schemas.microsoft.com/office/drawing/2014/main" val="12983589"/>
                    </a:ext>
                  </a:extLst>
                </a:gridCol>
                <a:gridCol w="494764">
                  <a:extLst>
                    <a:ext uri="{9D8B030D-6E8A-4147-A177-3AD203B41FA5}">
                      <a16:colId xmlns:a16="http://schemas.microsoft.com/office/drawing/2014/main" val="34918331"/>
                    </a:ext>
                  </a:extLst>
                </a:gridCol>
                <a:gridCol w="513088">
                  <a:extLst>
                    <a:ext uri="{9D8B030D-6E8A-4147-A177-3AD203B41FA5}">
                      <a16:colId xmlns:a16="http://schemas.microsoft.com/office/drawing/2014/main" val="2323157995"/>
                    </a:ext>
                  </a:extLst>
                </a:gridCol>
                <a:gridCol w="452007">
                  <a:extLst>
                    <a:ext uri="{9D8B030D-6E8A-4147-A177-3AD203B41FA5}">
                      <a16:colId xmlns:a16="http://schemas.microsoft.com/office/drawing/2014/main" val="2871522946"/>
                    </a:ext>
                  </a:extLst>
                </a:gridCol>
                <a:gridCol w="427573">
                  <a:extLst>
                    <a:ext uri="{9D8B030D-6E8A-4147-A177-3AD203B41FA5}">
                      <a16:colId xmlns:a16="http://schemas.microsoft.com/office/drawing/2014/main" val="2332820603"/>
                    </a:ext>
                  </a:extLst>
                </a:gridCol>
                <a:gridCol w="426046">
                  <a:extLst>
                    <a:ext uri="{9D8B030D-6E8A-4147-A177-3AD203B41FA5}">
                      <a16:colId xmlns:a16="http://schemas.microsoft.com/office/drawing/2014/main" val="2816468851"/>
                    </a:ext>
                  </a:extLst>
                </a:gridCol>
                <a:gridCol w="452007">
                  <a:extLst>
                    <a:ext uri="{9D8B030D-6E8A-4147-A177-3AD203B41FA5}">
                      <a16:colId xmlns:a16="http://schemas.microsoft.com/office/drawing/2014/main" val="284257290"/>
                    </a:ext>
                  </a:extLst>
                </a:gridCol>
                <a:gridCol w="403141">
                  <a:extLst>
                    <a:ext uri="{9D8B030D-6E8A-4147-A177-3AD203B41FA5}">
                      <a16:colId xmlns:a16="http://schemas.microsoft.com/office/drawing/2014/main" val="1946379178"/>
                    </a:ext>
                  </a:extLst>
                </a:gridCol>
                <a:gridCol w="317626">
                  <a:extLst>
                    <a:ext uri="{9D8B030D-6E8A-4147-A177-3AD203B41FA5}">
                      <a16:colId xmlns:a16="http://schemas.microsoft.com/office/drawing/2014/main" val="3510196230"/>
                    </a:ext>
                  </a:extLst>
                </a:gridCol>
                <a:gridCol w="398559">
                  <a:extLst>
                    <a:ext uri="{9D8B030D-6E8A-4147-A177-3AD203B41FA5}">
                      <a16:colId xmlns:a16="http://schemas.microsoft.com/office/drawing/2014/main" val="1026442640"/>
                    </a:ext>
                  </a:extLst>
                </a:gridCol>
                <a:gridCol w="366492">
                  <a:extLst>
                    <a:ext uri="{9D8B030D-6E8A-4147-A177-3AD203B41FA5}">
                      <a16:colId xmlns:a16="http://schemas.microsoft.com/office/drawing/2014/main" val="1150887429"/>
                    </a:ext>
                  </a:extLst>
                </a:gridCol>
                <a:gridCol w="366492">
                  <a:extLst>
                    <a:ext uri="{9D8B030D-6E8A-4147-A177-3AD203B41FA5}">
                      <a16:colId xmlns:a16="http://schemas.microsoft.com/office/drawing/2014/main" val="4230863205"/>
                    </a:ext>
                  </a:extLst>
                </a:gridCol>
              </a:tblGrid>
              <a:tr h="731519">
                <a:tc gridSpan="27">
                  <a:txBody>
                    <a:bodyPr/>
                    <a:lstStyle/>
                    <a:p>
                      <a:pPr algn="ctr" fontAlgn="b"/>
                      <a:r>
                        <a:rPr lang="ru-RU" sz="1400" u="none" strike="noStrike" dirty="0">
                          <a:effectLst/>
                        </a:rPr>
                        <a:t>Распределение выпускников</a:t>
                      </a:r>
                      <a:br>
                        <a:rPr lang="ru-RU" sz="1400" u="none" strike="noStrike" dirty="0">
                          <a:effectLst/>
                        </a:rPr>
                      </a:br>
                      <a:r>
                        <a:rPr lang="ru-RU" sz="1400" u="none" strike="noStrike" dirty="0">
                          <a:effectLst/>
                        </a:rPr>
                        <a:t>дневных общеобразовательных организаций МР </a:t>
                      </a:r>
                      <a:r>
                        <a:rPr lang="ru-RU" sz="1400" u="none" strike="noStrike" dirty="0" err="1">
                          <a:effectLst/>
                        </a:rPr>
                        <a:t>Зианчуринский</a:t>
                      </a:r>
                      <a:r>
                        <a:rPr lang="ru-RU" sz="1400" u="none" strike="noStrike" dirty="0">
                          <a:effectLst/>
                        </a:rPr>
                        <a:t> район, освоивших образовательные программы</a:t>
                      </a:r>
                      <a:br>
                        <a:rPr lang="ru-RU" sz="1400" u="none" strike="noStrike" dirty="0">
                          <a:effectLst/>
                        </a:rPr>
                      </a:br>
                      <a:r>
                        <a:rPr lang="ru-RU" sz="1400" u="none" strike="noStrike" dirty="0">
                          <a:effectLst/>
                        </a:rPr>
                        <a:t> среднего общего образования в </a:t>
                      </a:r>
                      <a:r>
                        <a:rPr lang="ru-RU" sz="1400" u="none" strike="noStrike" dirty="0" smtClean="0">
                          <a:effectLst/>
                        </a:rPr>
                        <a:t>2023/2024 </a:t>
                      </a:r>
                      <a:r>
                        <a:rPr lang="ru-RU" sz="1400" u="none" strike="noStrike" dirty="0">
                          <a:effectLst/>
                        </a:rPr>
                        <a:t>учебном году Республика Башкортостан</a:t>
                      </a:r>
                      <a:r>
                        <a:rPr lang="ru-RU" sz="600" u="none" strike="noStrike" dirty="0">
                          <a:effectLst/>
                        </a:rPr>
                        <a:t/>
                      </a:r>
                      <a:br>
                        <a:rPr lang="ru-RU" sz="600" u="none" strike="noStrike" dirty="0">
                          <a:effectLst/>
                        </a:rPr>
                      </a:br>
                      <a:r>
                        <a:rPr lang="ru-RU" sz="600" u="none" strike="noStrike" dirty="0">
                          <a:effectLst/>
                        </a:rPr>
                        <a:t/>
                      </a:r>
                      <a:br>
                        <a:rPr lang="ru-RU" sz="600" u="none" strike="noStrike" dirty="0">
                          <a:effectLst/>
                        </a:rPr>
                      </a:br>
                      <a:endParaRPr lang="ru-RU" sz="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70" marR="4270" marT="4270" marB="0" anchor="b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7071995"/>
                  </a:ext>
                </a:extLst>
              </a:tr>
              <a:tr h="134593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800" u="none" strike="noStrike" dirty="0">
                          <a:effectLst/>
                        </a:rPr>
                        <a:t>Наименование МР/ГО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Количесвто выпускников XI классов (чел.)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Количество выпускников, поступивших в вузы по целевому договору*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/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Бюджетный прием</a:t>
                      </a:r>
                      <a:br>
                        <a:rPr lang="ru-RU" sz="1200" u="none" strike="noStrike" dirty="0">
                          <a:effectLst/>
                        </a:rPr>
                      </a:br>
                      <a:r>
                        <a:rPr lang="ru-RU" sz="1200" u="none" strike="noStrike" dirty="0">
                          <a:effectLst/>
                        </a:rPr>
                        <a:t> в образовательные организации высшего образования</a:t>
                      </a:r>
                      <a:br>
                        <a:rPr lang="ru-RU" sz="1200" u="none" strike="noStrike" dirty="0">
                          <a:effectLst/>
                        </a:rPr>
                      </a:b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Коммерческий прием</a:t>
                      </a:r>
                      <a:br>
                        <a:rPr lang="ru-RU" sz="1200" u="none" strike="noStrike" dirty="0">
                          <a:effectLst/>
                        </a:rPr>
                      </a:br>
                      <a:r>
                        <a:rPr lang="ru-RU" sz="1200" u="none" strike="noStrike" dirty="0">
                          <a:effectLst/>
                        </a:rPr>
                        <a:t> в образовательные организации высшего образования</a:t>
                      </a:r>
                      <a:br>
                        <a:rPr lang="ru-RU" sz="1200" u="none" strike="noStrike" dirty="0">
                          <a:effectLst/>
                        </a:rPr>
                      </a:b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Всего в образовательные организации высшего образования в Республике Башкортостан                        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Всего в образовательные организации высшего образования за пределами Республики Башкортостан                        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Образовательные организации высшего образования за пределами Российской Федерации (Ф.И.О., наименование учебного заведения)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Всего в образовательные организации высшего образования</a:t>
                      </a:r>
                      <a:br>
                        <a:rPr lang="ru-RU" sz="1100" u="none" strike="noStrike" dirty="0">
                          <a:effectLst/>
                        </a:rPr>
                      </a:b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270" marR="4270" marT="4270" marB="0" vert="vert27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Поступление в профессиональные образовательные организации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Всего в  профессиональные образовательные организации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Обучение на длительных профессиональных курсах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Поступили на работу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Призваны в ряды Вооруженных сил РФ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Не трудоустроены, не обучаются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Другое (указать)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/>
                </a:tc>
                <a:extLst>
                  <a:ext uri="{0D108BD9-81ED-4DB2-BD59-A6C34878D82A}">
                    <a16:rowId xmlns:a16="http://schemas.microsoft.com/office/drawing/2014/main" val="1211978164"/>
                  </a:ext>
                </a:extLst>
              </a:tr>
              <a:tr h="6056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Республика Башкортостан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За пределами РБ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За пределами РФ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Республика Башкортостан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>
                          <a:effectLst/>
                        </a:rPr>
                        <a:t>За пределами РБ</a:t>
                      </a:r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100" u="none" strike="noStrike" dirty="0">
                          <a:effectLst/>
                        </a:rPr>
                        <a:t>За пределами РФ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4475230"/>
                  </a:ext>
                </a:extLst>
              </a:tr>
              <a:tr h="197082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Очная форма обучения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Очно-заочная/заочная форма обучения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Очная форма обучения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Очно-заочная/заочная форма обучения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Очная форма обучения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Очно-заочная/заочная форма обучения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Очная форма обучения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Очно-заочная/заочная форма обучения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Очная форма обучения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Очно-заочная/заочная форма обучения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>
                          <a:effectLst/>
                        </a:rPr>
                        <a:t>Очная форма обучения</a:t>
                      </a:r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Очно-заочная/заочная форма обучения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Очная форма обучения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u="none" strike="noStrike" dirty="0">
                          <a:effectLst/>
                        </a:rPr>
                        <a:t>Очно-заочная/заочная форма обучения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vert="vert270"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2009228"/>
                  </a:ext>
                </a:extLst>
              </a:tr>
              <a:tr h="970993"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u="none" strike="noStrike" dirty="0">
                          <a:effectLst/>
                        </a:rPr>
                        <a:t>МР Зианчуринский район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99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u="none" strike="noStrike" dirty="0">
                          <a:effectLst/>
                        </a:rPr>
                        <a:t>4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u="none" strike="noStrike" dirty="0" smtClean="0">
                          <a:effectLst/>
                        </a:rPr>
                        <a:t>45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u="none" strike="noStrike" dirty="0">
                          <a:effectLst/>
                        </a:rPr>
                        <a:t>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u="none" strike="noStrike" dirty="0">
                          <a:effectLst/>
                        </a:rPr>
                        <a:t>13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u="none" strike="noStrike" dirty="0">
                          <a:effectLst/>
                        </a:rPr>
                        <a:t>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u="none" strike="noStrike" dirty="0">
                          <a:effectLst/>
                        </a:rPr>
                        <a:t>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u="none" strike="noStrike" dirty="0">
                          <a:effectLst/>
                        </a:rPr>
                        <a:t>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u="none" strike="noStrike" dirty="0">
                          <a:effectLst/>
                        </a:rPr>
                        <a:t>7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u="none" strike="noStrike" dirty="0">
                          <a:effectLst/>
                        </a:rPr>
                        <a:t>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u="none" strike="noStrike" dirty="0">
                          <a:effectLst/>
                        </a:rPr>
                        <a:t>4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u="none" strike="noStrike" dirty="0">
                          <a:effectLst/>
                        </a:rPr>
                        <a:t>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u="none" strike="noStrike" dirty="0">
                          <a:effectLst/>
                        </a:rPr>
                        <a:t>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u="none" strike="noStrike" dirty="0">
                          <a:effectLst/>
                        </a:rPr>
                        <a:t>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u="none" strike="noStrike" dirty="0" smtClean="0">
                          <a:effectLst/>
                        </a:rPr>
                        <a:t>55</a:t>
                      </a:r>
                      <a:endParaRPr lang="ru-RU" sz="1800" b="1" i="0" u="none" strike="noStrike" dirty="0">
                        <a:solidFill>
                          <a:srgbClr val="FFC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u="none" strike="noStrike" dirty="0" smtClean="0">
                          <a:effectLst/>
                        </a:rPr>
                        <a:t>10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u="none" strike="noStrike" dirty="0">
                          <a:effectLst/>
                        </a:rPr>
                        <a:t>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65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14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u="none" strike="noStrike" dirty="0">
                          <a:effectLst/>
                        </a:rPr>
                        <a:t>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u="none" strike="noStrike" dirty="0">
                          <a:effectLst/>
                        </a:rPr>
                        <a:t>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u="none" strike="noStrike" dirty="0">
                          <a:effectLst/>
                        </a:rPr>
                        <a:t>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u="none" strike="noStrike" dirty="0">
                          <a:effectLst/>
                        </a:rPr>
                        <a:t>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4270" marR="4270" marT="4270" marB="0" anchor="b"/>
                </a:tc>
                <a:extLst>
                  <a:ext uri="{0D108BD9-81ED-4DB2-BD59-A6C34878D82A}">
                    <a16:rowId xmlns:a16="http://schemas.microsoft.com/office/drawing/2014/main" val="29510832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3280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7917474"/>
              </p:ext>
            </p:extLst>
          </p:nvPr>
        </p:nvGraphicFramePr>
        <p:xfrm>
          <a:off x="431694" y="322886"/>
          <a:ext cx="11168122" cy="61613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78400">
                  <a:extLst>
                    <a:ext uri="{9D8B030D-6E8A-4147-A177-3AD203B41FA5}">
                      <a16:colId xmlns:a16="http://schemas.microsoft.com/office/drawing/2014/main" val="532730253"/>
                    </a:ext>
                  </a:extLst>
                </a:gridCol>
                <a:gridCol w="5434843">
                  <a:extLst>
                    <a:ext uri="{9D8B030D-6E8A-4147-A177-3AD203B41FA5}">
                      <a16:colId xmlns:a16="http://schemas.microsoft.com/office/drawing/2014/main" val="805685813"/>
                    </a:ext>
                  </a:extLst>
                </a:gridCol>
                <a:gridCol w="3057753">
                  <a:extLst>
                    <a:ext uri="{9D8B030D-6E8A-4147-A177-3AD203B41FA5}">
                      <a16:colId xmlns:a16="http://schemas.microsoft.com/office/drawing/2014/main" val="2549265912"/>
                    </a:ext>
                  </a:extLst>
                </a:gridCol>
                <a:gridCol w="1697126">
                  <a:extLst>
                    <a:ext uri="{9D8B030D-6E8A-4147-A177-3AD203B41FA5}">
                      <a16:colId xmlns:a16="http://schemas.microsoft.com/office/drawing/2014/main" val="4183141417"/>
                    </a:ext>
                  </a:extLst>
                </a:gridCol>
              </a:tblGrid>
              <a:tr h="2954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№п/п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Наименование ОО ВПО в РБ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направление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количество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extLst>
                  <a:ext uri="{0D108BD9-81ED-4DB2-BD59-A6C34878D82A}">
                    <a16:rowId xmlns:a16="http://schemas.microsoft.com/office/drawing/2014/main" val="1138316130"/>
                  </a:ext>
                </a:extLst>
              </a:tr>
              <a:tr h="2157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БГУ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extLst>
                  <a:ext uri="{0D108BD9-81ED-4DB2-BD59-A6C34878D82A}">
                    <a16:rowId xmlns:a16="http://schemas.microsoft.com/office/drawing/2014/main" val="2454918074"/>
                  </a:ext>
                </a:extLst>
              </a:tr>
              <a:tr h="2157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БГАУ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extLst>
                  <a:ext uri="{0D108BD9-81ED-4DB2-BD59-A6C34878D82A}">
                    <a16:rowId xmlns:a16="http://schemas.microsoft.com/office/drawing/2014/main" val="796300558"/>
                  </a:ext>
                </a:extLst>
              </a:tr>
              <a:tr h="2157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БГМУ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extLst>
                  <a:ext uri="{0D108BD9-81ED-4DB2-BD59-A6C34878D82A}">
                    <a16:rowId xmlns:a16="http://schemas.microsoft.com/office/drawing/2014/main" val="4195090186"/>
                  </a:ext>
                </a:extLst>
              </a:tr>
              <a:tr h="2157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УГНТУ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extLst>
                  <a:ext uri="{0D108BD9-81ED-4DB2-BD59-A6C34878D82A}">
                    <a16:rowId xmlns:a16="http://schemas.microsoft.com/office/drawing/2014/main" val="611321318"/>
                  </a:ext>
                </a:extLst>
              </a:tr>
              <a:tr h="2157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БГПУ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extLst>
                  <a:ext uri="{0D108BD9-81ED-4DB2-BD59-A6C34878D82A}">
                    <a16:rowId xmlns:a16="http://schemas.microsoft.com/office/drawing/2014/main" val="1142391773"/>
                  </a:ext>
                </a:extLst>
              </a:tr>
              <a:tr h="2157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ЮИ МВД (Уфа)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extLst>
                  <a:ext uri="{0D108BD9-81ED-4DB2-BD59-A6C34878D82A}">
                    <a16:rowId xmlns:a16="http://schemas.microsoft.com/office/drawing/2014/main" val="3708563530"/>
                  </a:ext>
                </a:extLst>
              </a:tr>
              <a:tr h="2157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БАГСУ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extLst>
                  <a:ext uri="{0D108BD9-81ED-4DB2-BD59-A6C34878D82A}">
                    <a16:rowId xmlns:a16="http://schemas.microsoft.com/office/drawing/2014/main" val="3271878268"/>
                  </a:ext>
                </a:extLst>
              </a:tr>
              <a:tr h="2157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Уфимский институт искусства </a:t>
                      </a:r>
                      <a:r>
                        <a:rPr lang="ru-RU" sz="1400" dirty="0" err="1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им.З.Исмагилова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extLst>
                  <a:ext uri="{0D108BD9-81ED-4DB2-BD59-A6C34878D82A}">
                    <a16:rowId xmlns:a16="http://schemas.microsoft.com/office/drawing/2014/main" val="3136863146"/>
                  </a:ext>
                </a:extLst>
              </a:tr>
              <a:tr h="2157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итого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55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extLst>
                  <a:ext uri="{0D108BD9-81ED-4DB2-BD59-A6C34878D82A}">
                    <a16:rowId xmlns:a16="http://schemas.microsoft.com/office/drawing/2014/main" val="1734650780"/>
                  </a:ext>
                </a:extLst>
              </a:tr>
              <a:tr h="2954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№п/п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effectLst/>
                        </a:rPr>
                        <a:t>ОО </a:t>
                      </a: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ВПО за пределами РБ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направление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effectLst/>
                        </a:rPr>
                        <a:t>количество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1678943"/>
                  </a:ext>
                </a:extLst>
              </a:tr>
              <a:tr h="2954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РГУ </a:t>
                      </a:r>
                      <a:r>
                        <a:rPr lang="ru-RU" sz="1400" dirty="0" err="1" smtClean="0">
                          <a:effectLst/>
                        </a:rPr>
                        <a:t>им.Губкина</a:t>
                      </a:r>
                      <a:r>
                        <a:rPr lang="ru-RU" sz="1400" dirty="0" smtClean="0">
                          <a:effectLst/>
                        </a:rPr>
                        <a:t> </a:t>
                      </a:r>
                      <a:r>
                        <a:rPr lang="ru-RU" sz="1400" dirty="0">
                          <a:effectLst/>
                        </a:rPr>
                        <a:t>(Москва)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extLst>
                  <a:ext uri="{0D108BD9-81ED-4DB2-BD59-A6C34878D82A}">
                    <a16:rowId xmlns:a16="http://schemas.microsoft.com/office/drawing/2014/main" val="2457060841"/>
                  </a:ext>
                </a:extLst>
              </a:tr>
              <a:tr h="37238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КФУ (Казань)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1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extLst>
                  <a:ext uri="{0D108BD9-81ED-4DB2-BD59-A6C34878D82A}">
                    <a16:rowId xmlns:a16="http://schemas.microsoft.com/office/drawing/2014/main" val="211309768"/>
                  </a:ext>
                </a:extLst>
              </a:tr>
              <a:tr h="2157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Уральский государственный юридический институт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extLst>
                  <a:ext uri="{0D108BD9-81ED-4DB2-BD59-A6C34878D82A}">
                    <a16:rowId xmlns:a16="http://schemas.microsoft.com/office/drawing/2014/main" val="3305693674"/>
                  </a:ext>
                </a:extLst>
              </a:tr>
              <a:tr h="2157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Военная академия материально-технического</a:t>
                      </a:r>
                      <a:r>
                        <a:rPr lang="ru-RU" sz="1400" baseline="0" dirty="0" smtClean="0">
                          <a:effectLst/>
                        </a:rPr>
                        <a:t> обеспечения (</a:t>
                      </a:r>
                      <a:r>
                        <a:rPr lang="ru-RU" sz="1400" baseline="0" dirty="0" err="1" smtClean="0">
                          <a:effectLst/>
                        </a:rPr>
                        <a:t>г.Вольск</a:t>
                      </a:r>
                      <a:r>
                        <a:rPr lang="ru-RU" sz="1400" baseline="0" dirty="0" smtClean="0">
                          <a:effectLst/>
                        </a:rPr>
                        <a:t>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extLst>
                  <a:ext uri="{0D108BD9-81ED-4DB2-BD59-A6C34878D82A}">
                    <a16:rowId xmlns:a16="http://schemas.microsoft.com/office/drawing/2014/main" val="3562499346"/>
                  </a:ext>
                </a:extLst>
              </a:tr>
              <a:tr h="21572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Оренбургский</a:t>
                      </a:r>
                      <a:r>
                        <a:rPr lang="ru-RU" sz="1400" baseline="0" dirty="0" smtClean="0">
                          <a:effectLst/>
                        </a:rPr>
                        <a:t> государственный университет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 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extLst>
                  <a:ext uri="{0D108BD9-81ED-4DB2-BD59-A6C34878D82A}">
                    <a16:rowId xmlns:a16="http://schemas.microsoft.com/office/drawing/2014/main" val="3384637193"/>
                  </a:ext>
                </a:extLst>
              </a:tr>
              <a:tr h="4314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</a:rPr>
                        <a:t>Ульяновский государственный университет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extLst>
                  <a:ext uri="{0D108BD9-81ED-4DB2-BD59-A6C34878D82A}">
                    <a16:rowId xmlns:a16="http://schemas.microsoft.com/office/drawing/2014/main" val="2375530958"/>
                  </a:ext>
                </a:extLst>
              </a:tr>
              <a:tr h="4517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7л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Санкт-Петербургский</a:t>
                      </a:r>
                      <a:r>
                        <a:rPr lang="ru-RU" sz="14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государственный университет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extLst>
                  <a:ext uri="{0D108BD9-81ED-4DB2-BD59-A6C34878D82A}">
                    <a16:rowId xmlns:a16="http://schemas.microsoft.com/office/drawing/2014/main" val="3946636576"/>
                  </a:ext>
                </a:extLst>
              </a:tr>
              <a:tr h="4517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итого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extLst>
                  <a:ext uri="{0D108BD9-81ED-4DB2-BD59-A6C34878D82A}">
                    <a16:rowId xmlns:a16="http://schemas.microsoft.com/office/drawing/2014/main" val="3508558298"/>
                  </a:ext>
                </a:extLst>
              </a:tr>
              <a:tr h="1477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</a:rPr>
                        <a:t> </a:t>
                      </a:r>
                      <a:endParaRPr lang="ru-RU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</a:rPr>
                        <a:t> </a:t>
                      </a:r>
                      <a:endParaRPr lang="ru-RU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356" marR="42356" marT="0" marB="0"/>
                </a:tc>
                <a:extLst>
                  <a:ext uri="{0D108BD9-81ED-4DB2-BD59-A6C34878D82A}">
                    <a16:rowId xmlns:a16="http://schemas.microsoft.com/office/drawing/2014/main" val="2430779250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76508" y="0"/>
            <a:ext cx="12115491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Поступление 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выпускников 11-х классов в </a:t>
            </a:r>
            <a:r>
              <a:rPr lang="ru-RU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2023-2024 </a:t>
            </a: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учебном году</a:t>
            </a:r>
            <a:endParaRPr lang="ru-RU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70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3230" y="191460"/>
            <a:ext cx="11175775" cy="1400530"/>
          </a:xfrm>
        </p:spPr>
        <p:txBody>
          <a:bodyPr/>
          <a:lstStyle/>
          <a:p>
            <a:pPr algn="ctr"/>
            <a:r>
              <a:rPr lang="ru-RU" sz="1800" b="1" dirty="0"/>
              <a:t>Список </a:t>
            </a:r>
            <a:br>
              <a:rPr lang="ru-RU" sz="1800" b="1" dirty="0"/>
            </a:br>
            <a:r>
              <a:rPr lang="ru-RU" sz="1800" b="1" dirty="0"/>
              <a:t>Выпускников 11 классов, получившие  аттестат об общем среднем образовании с отличием и медали «За особые успехи в </a:t>
            </a:r>
            <a:r>
              <a:rPr lang="ru-RU" sz="1800" b="1" dirty="0" smtClean="0"/>
              <a:t>учении </a:t>
            </a:r>
            <a:r>
              <a:rPr lang="en-US" sz="1800" b="1" dirty="0" smtClean="0"/>
              <a:t>I  </a:t>
            </a:r>
            <a:r>
              <a:rPr lang="ru-RU" sz="1800" b="1" dirty="0" smtClean="0"/>
              <a:t>и</a:t>
            </a:r>
            <a:r>
              <a:rPr lang="en-US" sz="1800" b="1" dirty="0" smtClean="0"/>
              <a:t> II </a:t>
            </a:r>
            <a:r>
              <a:rPr lang="ru-RU" sz="1800" b="1" dirty="0" smtClean="0"/>
              <a:t>степени» </a:t>
            </a:r>
            <a:r>
              <a:rPr lang="ru-RU" sz="1800" b="1" dirty="0"/>
              <a:t>в </a:t>
            </a:r>
            <a:r>
              <a:rPr lang="ru-RU" sz="1800" b="1" dirty="0" smtClean="0"/>
              <a:t>2023-2024 </a:t>
            </a:r>
            <a:r>
              <a:rPr lang="ru-RU" sz="1800" b="1" dirty="0"/>
              <a:t>учебном году по МР Зианчуринский район 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819176"/>
              </p:ext>
            </p:extLst>
          </p:nvPr>
        </p:nvGraphicFramePr>
        <p:xfrm>
          <a:off x="463230" y="1344093"/>
          <a:ext cx="11267216" cy="58502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4598">
                  <a:extLst>
                    <a:ext uri="{9D8B030D-6E8A-4147-A177-3AD203B41FA5}">
                      <a16:colId xmlns:a16="http://schemas.microsoft.com/office/drawing/2014/main" val="631111046"/>
                    </a:ext>
                  </a:extLst>
                </a:gridCol>
                <a:gridCol w="2930401">
                  <a:extLst>
                    <a:ext uri="{9D8B030D-6E8A-4147-A177-3AD203B41FA5}">
                      <a16:colId xmlns:a16="http://schemas.microsoft.com/office/drawing/2014/main" val="3908803701"/>
                    </a:ext>
                  </a:extLst>
                </a:gridCol>
                <a:gridCol w="796834">
                  <a:extLst>
                    <a:ext uri="{9D8B030D-6E8A-4147-A177-3AD203B41FA5}">
                      <a16:colId xmlns:a16="http://schemas.microsoft.com/office/drawing/2014/main" val="3650458706"/>
                    </a:ext>
                  </a:extLst>
                </a:gridCol>
                <a:gridCol w="836023">
                  <a:extLst>
                    <a:ext uri="{9D8B030D-6E8A-4147-A177-3AD203B41FA5}">
                      <a16:colId xmlns:a16="http://schemas.microsoft.com/office/drawing/2014/main" val="1534810100"/>
                    </a:ext>
                  </a:extLst>
                </a:gridCol>
                <a:gridCol w="783771">
                  <a:extLst>
                    <a:ext uri="{9D8B030D-6E8A-4147-A177-3AD203B41FA5}">
                      <a16:colId xmlns:a16="http://schemas.microsoft.com/office/drawing/2014/main" val="3468774199"/>
                    </a:ext>
                  </a:extLst>
                </a:gridCol>
                <a:gridCol w="666206">
                  <a:extLst>
                    <a:ext uri="{9D8B030D-6E8A-4147-A177-3AD203B41FA5}">
                      <a16:colId xmlns:a16="http://schemas.microsoft.com/office/drawing/2014/main" val="326774296"/>
                    </a:ext>
                  </a:extLst>
                </a:gridCol>
                <a:gridCol w="718457">
                  <a:extLst>
                    <a:ext uri="{9D8B030D-6E8A-4147-A177-3AD203B41FA5}">
                      <a16:colId xmlns:a16="http://schemas.microsoft.com/office/drawing/2014/main" val="4068303105"/>
                    </a:ext>
                  </a:extLst>
                </a:gridCol>
                <a:gridCol w="666206">
                  <a:extLst>
                    <a:ext uri="{9D8B030D-6E8A-4147-A177-3AD203B41FA5}">
                      <a16:colId xmlns:a16="http://schemas.microsoft.com/office/drawing/2014/main" val="2392548195"/>
                    </a:ext>
                  </a:extLst>
                </a:gridCol>
                <a:gridCol w="744583">
                  <a:extLst>
                    <a:ext uri="{9D8B030D-6E8A-4147-A177-3AD203B41FA5}">
                      <a16:colId xmlns:a16="http://schemas.microsoft.com/office/drawing/2014/main" val="2670008784"/>
                    </a:ext>
                  </a:extLst>
                </a:gridCol>
                <a:gridCol w="744582">
                  <a:extLst>
                    <a:ext uri="{9D8B030D-6E8A-4147-A177-3AD203B41FA5}">
                      <a16:colId xmlns:a16="http://schemas.microsoft.com/office/drawing/2014/main" val="2516386659"/>
                    </a:ext>
                  </a:extLst>
                </a:gridCol>
                <a:gridCol w="770709">
                  <a:extLst>
                    <a:ext uri="{9D8B030D-6E8A-4147-A177-3AD203B41FA5}">
                      <a16:colId xmlns:a16="http://schemas.microsoft.com/office/drawing/2014/main" val="3509015789"/>
                    </a:ext>
                  </a:extLst>
                </a:gridCol>
                <a:gridCol w="602056">
                  <a:extLst>
                    <a:ext uri="{9D8B030D-6E8A-4147-A177-3AD203B41FA5}">
                      <a16:colId xmlns:a16="http://schemas.microsoft.com/office/drawing/2014/main" val="2698091175"/>
                    </a:ext>
                  </a:extLst>
                </a:gridCol>
                <a:gridCol w="612790">
                  <a:extLst>
                    <a:ext uri="{9D8B030D-6E8A-4147-A177-3AD203B41FA5}">
                      <a16:colId xmlns:a16="http://schemas.microsoft.com/office/drawing/2014/main" val="4009091923"/>
                    </a:ext>
                  </a:extLst>
                </a:gridCol>
              </a:tblGrid>
              <a:tr h="75572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№</a:t>
                      </a:r>
                      <a:br>
                        <a:rPr lang="ru-RU" sz="1200" dirty="0">
                          <a:effectLst/>
                        </a:rPr>
                      </a:br>
                      <a:r>
                        <a:rPr lang="ru-RU" sz="1200" dirty="0">
                          <a:effectLst/>
                        </a:rPr>
                        <a:t>п/п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ФИО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Русский язык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Математика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(профильная)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информатика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история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Физика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общество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Химия 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биология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Английский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язык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литература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география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extLst>
                  <a:ext uri="{0D108BD9-81ED-4DB2-BD59-A6C34878D82A}">
                    <a16:rowId xmlns:a16="http://schemas.microsoft.com/office/drawing/2014/main" val="3218775823"/>
                  </a:ext>
                </a:extLst>
              </a:tr>
              <a:tr h="1859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Мурсалимова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  Камилла 2 степень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highlight>
                            <a:srgbClr val="00FF00"/>
                          </a:highlight>
                          <a:latin typeface="+mn-lt"/>
                          <a:ea typeface="+mn-ea"/>
                          <a:cs typeface="+mn-cs"/>
                        </a:rPr>
                        <a:t>70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5</a:t>
                      </a:r>
                      <a:endParaRPr lang="ru-RU" sz="1200" dirty="0">
                        <a:effectLst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extLst>
                  <a:ext uri="{0D108BD9-81ED-4DB2-BD59-A6C34878D82A}">
                    <a16:rowId xmlns:a16="http://schemas.microsoft.com/office/drawing/2014/main" val="875774386"/>
                  </a:ext>
                </a:extLst>
              </a:tr>
              <a:tr h="1484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Хунафина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Вилена 1 степень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highlight>
                            <a:srgbClr val="00FF00"/>
                          </a:highlight>
                        </a:rPr>
                        <a:t>94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5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highlight>
                            <a:srgbClr val="00FF00"/>
                          </a:highlight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99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93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extLst>
                  <a:ext uri="{0D108BD9-81ED-4DB2-BD59-A6C34878D82A}">
                    <a16:rowId xmlns:a16="http://schemas.microsoft.com/office/drawing/2014/main" val="1706305191"/>
                  </a:ext>
                </a:extLst>
              </a:tr>
              <a:tr h="25458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Баймурзина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Азалия 2 степень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highlight>
                            <a:srgbClr val="00FF00"/>
                          </a:highlight>
                          <a:latin typeface="+mn-lt"/>
                          <a:ea typeface="+mn-ea"/>
                          <a:cs typeface="+mn-cs"/>
                        </a:rPr>
                        <a:t>66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4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highlight>
                            <a:srgbClr val="00FF00"/>
                          </a:highlight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56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65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extLst>
                  <a:ext uri="{0D108BD9-81ED-4DB2-BD59-A6C34878D82A}">
                    <a16:rowId xmlns:a16="http://schemas.microsoft.com/office/drawing/2014/main" val="1089569936"/>
                  </a:ext>
                </a:extLst>
              </a:tr>
              <a:tr h="3900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Садыкова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Регина 2 степень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highlight>
                            <a:srgbClr val="00FF00"/>
                          </a:highlight>
                        </a:rPr>
                        <a:t>83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74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r>
                        <a:rPr lang="ru-RU" sz="1200" dirty="0" smtClean="0">
                          <a:effectLst/>
                        </a:rPr>
                        <a:t>54</a:t>
                      </a: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highlight>
                            <a:srgbClr val="00FF00"/>
                          </a:highlight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extLst>
                  <a:ext uri="{0D108BD9-81ED-4DB2-BD59-A6C34878D82A}">
                    <a16:rowId xmlns:a16="http://schemas.microsoft.com/office/drawing/2014/main" val="686215265"/>
                  </a:ext>
                </a:extLst>
              </a:tr>
              <a:tr h="3900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5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Назарова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 Вилена 2 степень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highlight>
                            <a:srgbClr val="00FF00"/>
                          </a:highlight>
                          <a:latin typeface="+mn-lt"/>
                          <a:ea typeface="+mn-ea"/>
                          <a:cs typeface="+mn-cs"/>
                        </a:rPr>
                        <a:t>64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highlight>
                            <a:srgbClr val="00FF00"/>
                          </a:highlight>
                        </a:rPr>
                        <a:t> </a:t>
                      </a:r>
                      <a:r>
                        <a:rPr lang="ru-RU" sz="1200" dirty="0" smtClean="0">
                          <a:effectLst/>
                          <a:highlight>
                            <a:srgbClr val="00FF00"/>
                          </a:highlight>
                        </a:rPr>
                        <a:t>72</a:t>
                      </a:r>
                      <a:endParaRPr lang="ru-RU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highlight>
                            <a:srgbClr val="00FF00"/>
                          </a:highlight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51</a:t>
                      </a: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highlight>
                            <a:srgbClr val="00FF00"/>
                          </a:highlight>
                        </a:rPr>
                        <a:t> </a:t>
                      </a:r>
                      <a:endParaRPr lang="ru-RU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62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60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extLst>
                  <a:ext uri="{0D108BD9-81ED-4DB2-BD59-A6C34878D82A}">
                    <a16:rowId xmlns:a16="http://schemas.microsoft.com/office/drawing/2014/main" val="1750131133"/>
                  </a:ext>
                </a:extLst>
              </a:tr>
              <a:tr h="5729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Азнагулова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ru-RU" sz="1200" baseline="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Нурзиля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2 степень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highlight>
                            <a:srgbClr val="00FF00"/>
                          </a:highlight>
                          <a:latin typeface="+mn-lt"/>
                          <a:ea typeface="+mn-ea"/>
                          <a:cs typeface="+mn-cs"/>
                        </a:rPr>
                        <a:t>78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highlight>
                            <a:srgbClr val="00FF00"/>
                          </a:highlight>
                        </a:rPr>
                        <a:t> </a:t>
                      </a:r>
                      <a:r>
                        <a:rPr lang="ru-RU" sz="1200" dirty="0" smtClean="0">
                          <a:effectLst/>
                          <a:highlight>
                            <a:srgbClr val="00FF00"/>
                          </a:highlight>
                        </a:rPr>
                        <a:t>4</a:t>
                      </a:r>
                      <a:endParaRPr lang="ru-RU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highlight>
                            <a:srgbClr val="00FF00"/>
                          </a:highlight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highlight>
                            <a:srgbClr val="00FF00"/>
                          </a:highlight>
                        </a:rPr>
                        <a:t> </a:t>
                      </a:r>
                      <a:r>
                        <a:rPr lang="ru-RU" sz="1200" dirty="0" smtClean="0">
                          <a:effectLst/>
                          <a:highlight>
                            <a:srgbClr val="00FF00"/>
                          </a:highlight>
                        </a:rPr>
                        <a:t>76</a:t>
                      </a:r>
                      <a:endParaRPr lang="ru-RU" sz="1200" dirty="0">
                        <a:effectLst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81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extLst>
                  <a:ext uri="{0D108BD9-81ED-4DB2-BD59-A6C34878D82A}">
                    <a16:rowId xmlns:a16="http://schemas.microsoft.com/office/drawing/2014/main" val="901642074"/>
                  </a:ext>
                </a:extLst>
              </a:tr>
              <a:tr h="5729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7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Сырлыбаева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Розалина 1 степень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highlight>
                            <a:srgbClr val="00FF00"/>
                          </a:highlight>
                          <a:latin typeface="+mn-lt"/>
                          <a:ea typeface="+mn-ea"/>
                          <a:cs typeface="+mn-cs"/>
                        </a:rPr>
                        <a:t>89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highlight>
                            <a:srgbClr val="00FF00"/>
                          </a:highlight>
                        </a:rPr>
                        <a:t> </a:t>
                      </a:r>
                      <a:r>
                        <a:rPr lang="ru-RU" sz="1200" dirty="0" smtClean="0">
                          <a:effectLst/>
                          <a:highlight>
                            <a:srgbClr val="00FF00"/>
                          </a:highlight>
                        </a:rPr>
                        <a:t>86</a:t>
                      </a:r>
                      <a:endParaRPr lang="ru-RU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highlight>
                            <a:srgbClr val="00FF00"/>
                          </a:highlight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84</a:t>
                      </a: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extLst>
                  <a:ext uri="{0D108BD9-81ED-4DB2-BD59-A6C34878D82A}">
                    <a16:rowId xmlns:a16="http://schemas.microsoft.com/office/drawing/2014/main" val="1784249083"/>
                  </a:ext>
                </a:extLst>
              </a:tr>
              <a:tr h="5729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8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Гречущева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Карина 2 степень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highlight>
                            <a:srgbClr val="00FF00"/>
                          </a:highlight>
                          <a:latin typeface="+mn-lt"/>
                          <a:ea typeface="+mn-ea"/>
                          <a:cs typeface="+mn-cs"/>
                        </a:rPr>
                        <a:t>78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highlight>
                            <a:srgbClr val="00FF00"/>
                          </a:highlight>
                        </a:rPr>
                        <a:t> </a:t>
                      </a:r>
                      <a:r>
                        <a:rPr lang="ru-RU" sz="1200" dirty="0" smtClean="0">
                          <a:effectLst/>
                          <a:highlight>
                            <a:srgbClr val="00FF00"/>
                          </a:highlight>
                        </a:rPr>
                        <a:t>64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71</a:t>
                      </a: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r>
                        <a:rPr lang="ru-RU" sz="1200" dirty="0" smtClean="0">
                          <a:effectLst/>
                        </a:rPr>
                        <a:t>44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extLst>
                  <a:ext uri="{0D108BD9-81ED-4DB2-BD59-A6C34878D82A}">
                    <a16:rowId xmlns:a16="http://schemas.microsoft.com/office/drawing/2014/main" val="2975916710"/>
                  </a:ext>
                </a:extLst>
              </a:tr>
              <a:tr h="5729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9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Вагапова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aseline="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Гузелия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1 степень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highlight>
                            <a:srgbClr val="00FF00"/>
                          </a:highlight>
                        </a:rPr>
                        <a:t>86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highlight>
                            <a:srgbClr val="00FF00"/>
                          </a:highlight>
                        </a:rPr>
                        <a:t>78</a:t>
                      </a:r>
                      <a:r>
                        <a:rPr lang="ru-RU" sz="1200" dirty="0">
                          <a:effectLst/>
                          <a:highlight>
                            <a:srgbClr val="00FF00"/>
                          </a:highlight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72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highlight>
                            <a:srgbClr val="00FF00"/>
                          </a:highlight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extLst>
                  <a:ext uri="{0D108BD9-81ED-4DB2-BD59-A6C34878D82A}">
                    <a16:rowId xmlns:a16="http://schemas.microsoft.com/office/drawing/2014/main" val="3437575309"/>
                  </a:ext>
                </a:extLst>
              </a:tr>
              <a:tr h="3900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10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Ямгурова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Алтынай 1 степень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highlight>
                            <a:srgbClr val="00FF00"/>
                          </a:highlight>
                          <a:latin typeface="+mn-lt"/>
                          <a:ea typeface="+mn-ea"/>
                          <a:cs typeface="+mn-cs"/>
                        </a:rPr>
                        <a:t>73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5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78</a:t>
                      </a: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r>
                        <a:rPr lang="ru-RU" sz="1200" dirty="0" smtClean="0">
                          <a:effectLst/>
                        </a:rPr>
                        <a:t>73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highlight>
                            <a:srgbClr val="00FF00"/>
                          </a:highlight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extLst>
                  <a:ext uri="{0D108BD9-81ED-4DB2-BD59-A6C34878D82A}">
                    <a16:rowId xmlns:a16="http://schemas.microsoft.com/office/drawing/2014/main" val="3453453041"/>
                  </a:ext>
                </a:extLst>
              </a:tr>
              <a:tr h="5729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11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Тулибаева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aseline="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Гульназ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1 степень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highlight>
                            <a:srgbClr val="00FF00"/>
                          </a:highlight>
                        </a:rPr>
                        <a:t>97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5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86</a:t>
                      </a: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highlight>
                            <a:srgbClr val="00FF00"/>
                          </a:highlight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86</a:t>
                      </a: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extLst>
                  <a:ext uri="{0D108BD9-81ED-4DB2-BD59-A6C34878D82A}">
                    <a16:rowId xmlns:a16="http://schemas.microsoft.com/office/drawing/2014/main" val="2718397671"/>
                  </a:ext>
                </a:extLst>
              </a:tr>
              <a:tr h="3900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12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Султанова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aseline="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Валида</a:t>
                      </a:r>
                      <a:r>
                        <a:rPr lang="ru-RU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2 степень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60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ahoma" panose="020B0604030504040204" pitchFamily="34" charset="0"/>
                        </a:rPr>
                        <a:t>5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  <a:highlight>
                            <a:srgbClr val="00FF00"/>
                          </a:highlight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783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2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ahoma" panose="020B0604030504040204" pitchFamily="34" charset="0"/>
                      </a:endParaRPr>
                    </a:p>
                  </a:txBody>
                  <a:tcPr marL="11339" marR="12228" marT="12228" marB="12228"/>
                </a:tc>
                <a:extLst>
                  <a:ext uri="{0D108BD9-81ED-4DB2-BD59-A6C34878D82A}">
                    <a16:rowId xmlns:a16="http://schemas.microsoft.com/office/drawing/2014/main" val="26744891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0945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0044" y="1854927"/>
            <a:ext cx="10567851" cy="42454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СОШ №1: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FF00"/>
                </a:solidFill>
              </a:rPr>
              <a:t>1.Мурсалимова Камилла </a:t>
            </a:r>
          </a:p>
          <a:p>
            <a:pPr marL="0" indent="0">
              <a:buNone/>
            </a:pPr>
            <a:r>
              <a:rPr lang="ru-RU" dirty="0" smtClean="0"/>
              <a:t>СОШ №2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FF00"/>
                </a:solidFill>
              </a:rPr>
              <a:t>2.Хунафина Вилена 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FF00"/>
                </a:solidFill>
              </a:rPr>
              <a:t>3.Баймурзина Азалия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FF00"/>
                </a:solidFill>
              </a:rPr>
              <a:t>4.Садыкова Регина</a:t>
            </a:r>
          </a:p>
          <a:p>
            <a:pPr marL="0" indent="0">
              <a:buNone/>
            </a:pPr>
            <a:r>
              <a:rPr lang="ru-RU" b="1" dirty="0" smtClean="0">
                <a:solidFill>
                  <a:srgbClr val="FFFF00"/>
                </a:solidFill>
              </a:rPr>
              <a:t>5.Назарова Вилена</a:t>
            </a:r>
          </a:p>
          <a:p>
            <a:pPr marL="0" indent="0">
              <a:buNone/>
            </a:pPr>
            <a:r>
              <a:rPr lang="ru-RU" dirty="0" smtClean="0"/>
              <a:t>СОШ </a:t>
            </a:r>
            <a:r>
              <a:rPr lang="ru-RU" dirty="0" err="1" smtClean="0"/>
              <a:t>д.Ибраево</a:t>
            </a:r>
            <a:endParaRPr lang="ru-RU" dirty="0" smtClean="0"/>
          </a:p>
          <a:p>
            <a:pPr marL="0" indent="0">
              <a:buNone/>
            </a:pPr>
            <a:r>
              <a:rPr lang="ru-RU" b="1" dirty="0">
                <a:solidFill>
                  <a:srgbClr val="FFFF00"/>
                </a:solidFill>
              </a:rPr>
              <a:t>6</a:t>
            </a:r>
            <a:r>
              <a:rPr lang="ru-RU" b="1" dirty="0" smtClean="0">
                <a:solidFill>
                  <a:srgbClr val="FFFF00"/>
                </a:solidFill>
              </a:rPr>
              <a:t>.Азнагулова </a:t>
            </a:r>
            <a:r>
              <a:rPr lang="ru-RU" b="1" dirty="0" err="1" smtClean="0">
                <a:solidFill>
                  <a:srgbClr val="FFFF00"/>
                </a:solidFill>
              </a:rPr>
              <a:t>Нурзиля</a:t>
            </a:r>
            <a:endParaRPr lang="ru-RU" b="1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ru-RU" b="1" dirty="0">
              <a:solidFill>
                <a:srgbClr val="FFFF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8491" y="271195"/>
            <a:ext cx="1149095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/>
              <a:t>В 2023-2024 учебном году из числа выпускников 12 медалистов.</a:t>
            </a:r>
          </a:p>
        </p:txBody>
      </p:sp>
    </p:spTree>
    <p:extLst>
      <p:ext uri="{BB962C8B-B14F-4D97-AF65-F5344CB8AC3E}">
        <p14:creationId xmlns:p14="http://schemas.microsoft.com/office/powerpoint/2010/main" val="2062231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СОШ </a:t>
            </a:r>
            <a:r>
              <a:rPr lang="ru-RU" dirty="0" err="1" smtClean="0"/>
              <a:t>им.Ф.Султанова</a:t>
            </a:r>
            <a:r>
              <a:rPr lang="ru-RU" dirty="0" smtClean="0"/>
              <a:t> </a:t>
            </a:r>
            <a:r>
              <a:rPr lang="ru-RU" dirty="0" err="1" smtClean="0"/>
              <a:t>с.Исянгулово</a:t>
            </a:r>
            <a:endParaRPr lang="ru-RU" dirty="0" smtClean="0"/>
          </a:p>
          <a:p>
            <a:r>
              <a:rPr lang="ru-RU" b="1" dirty="0" smtClean="0">
                <a:solidFill>
                  <a:srgbClr val="FFFF00"/>
                </a:solidFill>
              </a:rPr>
              <a:t>7.Сырлыбаева Розалина</a:t>
            </a:r>
          </a:p>
          <a:p>
            <a:r>
              <a:rPr lang="ru-RU" b="1" dirty="0" smtClean="0">
                <a:solidFill>
                  <a:srgbClr val="FFFF00"/>
                </a:solidFill>
              </a:rPr>
              <a:t>8.Гречущева Карина</a:t>
            </a:r>
          </a:p>
          <a:p>
            <a:r>
              <a:rPr lang="ru-RU" dirty="0" smtClean="0"/>
              <a:t>Башкирская гимназия-интернат </a:t>
            </a:r>
            <a:r>
              <a:rPr lang="ru-RU" dirty="0" err="1" smtClean="0"/>
              <a:t>с.Исянгулово</a:t>
            </a:r>
            <a:endParaRPr lang="ru-RU" dirty="0" smtClean="0"/>
          </a:p>
          <a:p>
            <a:r>
              <a:rPr lang="ru-RU" b="1" dirty="0" smtClean="0">
                <a:solidFill>
                  <a:srgbClr val="FFFF00"/>
                </a:solidFill>
              </a:rPr>
              <a:t>9.Вагапова </a:t>
            </a:r>
            <a:r>
              <a:rPr lang="ru-RU" b="1" dirty="0" err="1" smtClean="0">
                <a:solidFill>
                  <a:srgbClr val="FFFF00"/>
                </a:solidFill>
              </a:rPr>
              <a:t>Гузелия</a:t>
            </a:r>
            <a:endParaRPr lang="ru-RU" b="1" dirty="0" smtClean="0">
              <a:solidFill>
                <a:srgbClr val="FFFF00"/>
              </a:solidFill>
            </a:endParaRPr>
          </a:p>
          <a:p>
            <a:r>
              <a:rPr lang="ru-RU" b="1" dirty="0" smtClean="0">
                <a:solidFill>
                  <a:srgbClr val="FFFF00"/>
                </a:solidFill>
              </a:rPr>
              <a:t>10.Ямгурова Алтынай</a:t>
            </a:r>
          </a:p>
          <a:p>
            <a:r>
              <a:rPr lang="ru-RU" b="1" dirty="0" smtClean="0">
                <a:solidFill>
                  <a:srgbClr val="FFFF00"/>
                </a:solidFill>
              </a:rPr>
              <a:t>11.Тулибаева </a:t>
            </a:r>
            <a:r>
              <a:rPr lang="ru-RU" b="1" dirty="0" err="1" smtClean="0">
                <a:solidFill>
                  <a:srgbClr val="FFFF00"/>
                </a:solidFill>
              </a:rPr>
              <a:t>Гульназ</a:t>
            </a:r>
            <a:endParaRPr lang="ru-RU" b="1" dirty="0" smtClean="0">
              <a:solidFill>
                <a:srgbClr val="FFFF00"/>
              </a:solidFill>
            </a:endParaRPr>
          </a:p>
          <a:p>
            <a:r>
              <a:rPr lang="ru-RU" dirty="0" smtClean="0"/>
              <a:t>СОШ </a:t>
            </a:r>
            <a:r>
              <a:rPr lang="ru-RU" dirty="0" err="1" smtClean="0"/>
              <a:t>д.Яныбаево</a:t>
            </a:r>
            <a:endParaRPr lang="ru-RU" dirty="0" smtClean="0"/>
          </a:p>
          <a:p>
            <a:r>
              <a:rPr lang="ru-RU" b="1" dirty="0" smtClean="0">
                <a:solidFill>
                  <a:srgbClr val="FFFF00"/>
                </a:solidFill>
              </a:rPr>
              <a:t>12.Султанова </a:t>
            </a:r>
            <a:r>
              <a:rPr lang="ru-RU" b="1" dirty="0" err="1" smtClean="0">
                <a:solidFill>
                  <a:srgbClr val="FFFF00"/>
                </a:solidFill>
              </a:rPr>
              <a:t>Валида</a:t>
            </a:r>
            <a:endParaRPr lang="ru-RU" b="1" dirty="0" smtClean="0">
              <a:solidFill>
                <a:srgbClr val="FFFF0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69729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0768504"/>
              </p:ext>
            </p:extLst>
          </p:nvPr>
        </p:nvGraphicFramePr>
        <p:xfrm>
          <a:off x="439783" y="921069"/>
          <a:ext cx="11290663" cy="45437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82992">
                  <a:extLst>
                    <a:ext uri="{9D8B030D-6E8A-4147-A177-3AD203B41FA5}">
                      <a16:colId xmlns:a16="http://schemas.microsoft.com/office/drawing/2014/main" val="1627266682"/>
                    </a:ext>
                  </a:extLst>
                </a:gridCol>
                <a:gridCol w="1834268">
                  <a:extLst>
                    <a:ext uri="{9D8B030D-6E8A-4147-A177-3AD203B41FA5}">
                      <a16:colId xmlns:a16="http://schemas.microsoft.com/office/drawing/2014/main" val="768385526"/>
                    </a:ext>
                  </a:extLst>
                </a:gridCol>
                <a:gridCol w="1363308">
                  <a:extLst>
                    <a:ext uri="{9D8B030D-6E8A-4147-A177-3AD203B41FA5}">
                      <a16:colId xmlns:a16="http://schemas.microsoft.com/office/drawing/2014/main" val="430223133"/>
                    </a:ext>
                  </a:extLst>
                </a:gridCol>
                <a:gridCol w="1388095">
                  <a:extLst>
                    <a:ext uri="{9D8B030D-6E8A-4147-A177-3AD203B41FA5}">
                      <a16:colId xmlns:a16="http://schemas.microsoft.com/office/drawing/2014/main" val="1909514419"/>
                    </a:ext>
                  </a:extLst>
                </a:gridCol>
                <a:gridCol w="756016">
                  <a:extLst>
                    <a:ext uri="{9D8B030D-6E8A-4147-A177-3AD203B41FA5}">
                      <a16:colId xmlns:a16="http://schemas.microsoft.com/office/drawing/2014/main" val="1649118750"/>
                    </a:ext>
                  </a:extLst>
                </a:gridCol>
                <a:gridCol w="1388095">
                  <a:extLst>
                    <a:ext uri="{9D8B030D-6E8A-4147-A177-3AD203B41FA5}">
                      <a16:colId xmlns:a16="http://schemas.microsoft.com/office/drawing/2014/main" val="2430422025"/>
                    </a:ext>
                  </a:extLst>
                </a:gridCol>
                <a:gridCol w="1350913">
                  <a:extLst>
                    <a:ext uri="{9D8B030D-6E8A-4147-A177-3AD203B41FA5}">
                      <a16:colId xmlns:a16="http://schemas.microsoft.com/office/drawing/2014/main" val="285455605"/>
                    </a:ext>
                  </a:extLst>
                </a:gridCol>
                <a:gridCol w="1226976">
                  <a:extLst>
                    <a:ext uri="{9D8B030D-6E8A-4147-A177-3AD203B41FA5}">
                      <a16:colId xmlns:a16="http://schemas.microsoft.com/office/drawing/2014/main" val="1834804930"/>
                    </a:ext>
                  </a:extLst>
                </a:gridCol>
              </a:tblGrid>
              <a:tr h="999172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 smtClean="0">
                          <a:effectLst/>
                        </a:rPr>
                        <a:t>Мониторинг </a:t>
                      </a:r>
                      <a:r>
                        <a:rPr lang="ru-RU" sz="1600" b="1" u="none" strike="noStrike" dirty="0">
                          <a:effectLst/>
                        </a:rPr>
                        <a:t>выпускников общеобразовательных организаций </a:t>
                      </a:r>
                      <a:r>
                        <a:rPr lang="ru-RU" sz="1600" b="1" u="none" strike="noStrike" dirty="0" smtClean="0">
                          <a:effectLst/>
                        </a:rPr>
                        <a:t>2023-2024 </a:t>
                      </a:r>
                      <a:r>
                        <a:rPr lang="ru-RU" sz="1600" b="1" u="none" strike="noStrike" dirty="0">
                          <a:effectLst/>
                        </a:rPr>
                        <a:t>учебного года о дальнейшем получении образования после окончания школы </a:t>
                      </a:r>
                      <a:br>
                        <a:rPr lang="ru-RU" sz="1600" b="1" u="none" strike="noStrike" dirty="0">
                          <a:effectLst/>
                        </a:rPr>
                      </a:br>
                      <a:r>
                        <a:rPr lang="ru-RU" sz="1600" b="1" u="none" strike="noStrike" dirty="0">
                          <a:effectLst/>
                        </a:rPr>
                        <a:t>в образовательных организациях высшего образования</a:t>
                      </a:r>
                      <a:r>
                        <a:rPr lang="ru-RU" sz="1600" u="none" strike="noStrike" dirty="0">
                          <a:effectLst/>
                        </a:rPr>
                        <a:t/>
                      </a:r>
                      <a:br>
                        <a:rPr lang="ru-RU" sz="1600" u="none" strike="noStrike" dirty="0">
                          <a:effectLst/>
                        </a:rPr>
                      </a:b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6895258"/>
                  </a:ext>
                </a:extLst>
              </a:tr>
              <a:tr h="809684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Наименование МР/ГО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>
                          <a:effectLst/>
                        </a:rPr>
                        <a:t>Общее количество выпускников 11 кл.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 smtClean="0">
                          <a:effectLst/>
                        </a:rPr>
                        <a:t>Поступление </a:t>
                      </a:r>
                      <a:r>
                        <a:rPr lang="ru-RU" sz="1600" b="1" u="none" strike="noStrike" dirty="0">
                          <a:effectLst/>
                        </a:rPr>
                        <a:t>в </a:t>
                      </a:r>
                      <a:r>
                        <a:rPr lang="ru-RU" sz="1600" b="1" u="none" strike="noStrike" dirty="0" smtClean="0">
                          <a:effectLst/>
                        </a:rPr>
                        <a:t>ОО</a:t>
                      </a:r>
                      <a:r>
                        <a:rPr lang="ru-RU" sz="1600" b="1" u="none" strike="noStrike" baseline="0" dirty="0" smtClean="0">
                          <a:effectLst/>
                        </a:rPr>
                        <a:t> ВПО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 smtClean="0">
                          <a:effectLst/>
                        </a:rPr>
                        <a:t>Поступление в ОО  </a:t>
                      </a:r>
                      <a:r>
                        <a:rPr lang="ru-RU" sz="1600" b="1" u="none" strike="noStrike" dirty="0">
                          <a:effectLst/>
                        </a:rPr>
                        <a:t>СПО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Не планируют дальнейшее обучение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87412283"/>
                  </a:ext>
                </a:extLst>
              </a:tr>
              <a:tr h="4048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на территории РБ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за пределами РБ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на территории РБ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за пределами РБ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9748524"/>
                  </a:ext>
                </a:extLst>
              </a:tr>
              <a:tr h="14966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 dirty="0">
                          <a:effectLst/>
                        </a:rPr>
                        <a:t>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</a:rPr>
                        <a:t> 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u="none" strike="noStrike" dirty="0">
                          <a:effectLst/>
                        </a:rPr>
                        <a:t> 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3292234"/>
                  </a:ext>
                </a:extLst>
              </a:tr>
              <a:tr h="44409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600" u="none" strike="noStrike">
                          <a:effectLst/>
                        </a:rPr>
                        <a:t>МР Зианчуринский район</a:t>
                      </a:r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99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55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10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>
                          <a:effectLst/>
                        </a:rPr>
                        <a:t> 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 smtClean="0">
                          <a:effectLst/>
                        </a:rPr>
                        <a:t>10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4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600" b="1" u="none" strike="noStrike" dirty="0" smtClean="0">
                          <a:effectLst/>
                        </a:rPr>
                        <a:t>0</a:t>
                      </a:r>
                      <a:r>
                        <a:rPr lang="ru-RU" sz="1600" b="1" u="none" strike="noStrike" dirty="0">
                          <a:effectLst/>
                        </a:rPr>
                        <a:t> 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728724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7236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58925" y="1884363"/>
            <a:ext cx="9144000" cy="822325"/>
          </a:xfrm>
        </p:spPr>
        <p:txBody>
          <a:bodyPr>
            <a:normAutofit fontScale="70000" lnSpcReduction="20000"/>
          </a:bodyPr>
          <a:lstStyle/>
          <a:p>
            <a:pPr algn="ctr" eaLnBrk="1" hangingPunct="1"/>
            <a:r>
              <a:rPr lang="ru-RU" sz="5000" b="1" dirty="0" smtClean="0">
                <a:solidFill>
                  <a:schemeClr val="tx1"/>
                </a:solidFill>
                <a:latin typeface="Times New Roman" pitchFamily="18" charset="0"/>
              </a:rPr>
              <a:t>АНАЛИЗ РЕЗУЛЬТАТОВ ЕГЭ В 2024 ГОДУ</a:t>
            </a:r>
          </a:p>
        </p:txBody>
      </p:sp>
    </p:spTree>
    <p:extLst>
      <p:ext uri="{BB962C8B-B14F-4D97-AF65-F5344CB8AC3E}">
        <p14:creationId xmlns:p14="http://schemas.microsoft.com/office/powerpoint/2010/main" val="8068852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Прямоугольник 3"/>
          <p:cNvSpPr>
            <a:spLocks noChangeArrowheads="1"/>
          </p:cNvSpPr>
          <p:nvPr/>
        </p:nvSpPr>
        <p:spPr bwMode="auto">
          <a:xfrm>
            <a:off x="2918415" y="212635"/>
            <a:ext cx="638968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dirty="0">
                <a:latin typeface="Century Gothic" pitchFamily="34" charset="0"/>
              </a:rPr>
              <a:t>Доля лиц, сдавших </a:t>
            </a:r>
            <a:r>
              <a:rPr lang="ru-RU" sz="4000" dirty="0" smtClean="0">
                <a:latin typeface="Century Gothic" pitchFamily="34" charset="0"/>
              </a:rPr>
              <a:t>ЕГЭ </a:t>
            </a:r>
            <a:endParaRPr lang="ru-RU" sz="4000" dirty="0">
              <a:latin typeface="Century Gothic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548643" y="1319351"/>
          <a:ext cx="11286307" cy="5132061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12462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9410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5846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1984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3272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106977">
                  <a:extLst>
                    <a:ext uri="{9D8B030D-6E8A-4147-A177-3AD203B41FA5}">
                      <a16:colId xmlns:a16="http://schemas.microsoft.com/office/drawing/2014/main" val="935883094"/>
                    </a:ext>
                  </a:extLst>
                </a:gridCol>
                <a:gridCol w="1068361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1119848">
                  <a:extLst>
                    <a:ext uri="{9D8B030D-6E8A-4147-A177-3AD203B41FA5}">
                      <a16:colId xmlns:a16="http://schemas.microsoft.com/office/drawing/2014/main" val="3455313985"/>
                    </a:ext>
                  </a:extLst>
                </a:gridCol>
                <a:gridCol w="1119848">
                  <a:extLst>
                    <a:ext uri="{9D8B030D-6E8A-4147-A177-3AD203B41FA5}">
                      <a16:colId xmlns:a16="http://schemas.microsoft.com/office/drawing/2014/main" val="317357058"/>
                    </a:ext>
                  </a:extLst>
                </a:gridCol>
                <a:gridCol w="1119848">
                  <a:extLst>
                    <a:ext uri="{9D8B030D-6E8A-4147-A177-3AD203B41FA5}">
                      <a16:colId xmlns:a16="http://schemas.microsoft.com/office/drawing/2014/main" val="2892534433"/>
                    </a:ext>
                  </a:extLst>
                </a:gridCol>
              </a:tblGrid>
              <a:tr h="127813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2015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2016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2017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2018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</a:rPr>
                        <a:t>2019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2021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2022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2023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2024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0807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106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99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4584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98,2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99,4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97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99,8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>
                          <a:solidFill>
                            <a:schemeClr val="bg1"/>
                          </a:solidFill>
                          <a:effectLst/>
                        </a:rPr>
                        <a:t>99,0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100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78,4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99,02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99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3600" b="1" dirty="0" smtClean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98</a:t>
                      </a:r>
                      <a:endParaRPr lang="ru-RU" sz="36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08318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642" name="Group 138"/>
          <p:cNvGraphicFramePr>
            <a:graphicFrameLocks noGrp="1"/>
          </p:cNvGraphicFramePr>
          <p:nvPr>
            <p:extLst/>
          </p:nvPr>
        </p:nvGraphicFramePr>
        <p:xfrm>
          <a:off x="274094" y="60325"/>
          <a:ext cx="11339059" cy="6071101"/>
        </p:xfrm>
        <a:graphic>
          <a:graphicData uri="http://schemas.openxmlformats.org/drawingml/2006/table">
            <a:tbl>
              <a:tblPr/>
              <a:tblGrid>
                <a:gridCol w="3763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021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97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34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3646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2340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06112">
                  <a:extLst>
                    <a:ext uri="{9D8B030D-6E8A-4147-A177-3AD203B41FA5}">
                      <a16:colId xmlns:a16="http://schemas.microsoft.com/office/drawing/2014/main" val="968640456"/>
                    </a:ext>
                  </a:extLst>
                </a:gridCol>
                <a:gridCol w="979714">
                  <a:extLst>
                    <a:ext uri="{9D8B030D-6E8A-4147-A177-3AD203B41FA5}">
                      <a16:colId xmlns:a16="http://schemas.microsoft.com/office/drawing/2014/main" val="1016040860"/>
                    </a:ext>
                  </a:extLst>
                </a:gridCol>
              </a:tblGrid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Предмет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 2020 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2021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2022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2023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2024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 балл 2025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 балл 2026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Ср.балл</a:t>
                      </a: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 2027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Русский язык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70,5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63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59    (-7)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География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50    (-6)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Английский язык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58,7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56    (-2,7)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Литература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63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50    (-13)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Химия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47    (-12)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Физика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50    (+4)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921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Математика (профильный уровень)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52,3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55    (+1)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Обществознание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44    (-16)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Биология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52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52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59    (+2)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28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Информатика и ИКТ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76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41    (-3)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35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История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48    (-9)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61790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Математика (базовый уровень)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4,5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mtClean="0">
                          <a:solidFill>
                            <a:schemeClr val="bg1"/>
                          </a:solidFill>
                        </a:rPr>
                        <a:t>4      (=)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745" marR="474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21627" name="Прямоугольник 8"/>
          <p:cNvSpPr>
            <a:spLocks noChangeArrowheads="1"/>
          </p:cNvSpPr>
          <p:nvPr/>
        </p:nvSpPr>
        <p:spPr bwMode="auto">
          <a:xfrm>
            <a:off x="2486025" y="60325"/>
            <a:ext cx="9048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dirty="0" smtClean="0">
                <a:solidFill>
                  <a:schemeClr val="bg1"/>
                </a:solidFill>
                <a:latin typeface="Century Gothic" pitchFamily="34" charset="0"/>
              </a:rPr>
              <a:t>  </a:t>
            </a:r>
            <a:endParaRPr lang="ru-RU" sz="2000" b="1" dirty="0">
              <a:solidFill>
                <a:schemeClr val="bg1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02285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556227" y="285345"/>
          <a:ext cx="11245648" cy="6746756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4838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490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837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74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752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6665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27463">
                  <a:extLst>
                    <a:ext uri="{9D8B030D-6E8A-4147-A177-3AD203B41FA5}">
                      <a16:colId xmlns:a16="http://schemas.microsoft.com/office/drawing/2014/main" val="1965830273"/>
                    </a:ext>
                  </a:extLst>
                </a:gridCol>
                <a:gridCol w="1058091">
                  <a:extLst>
                    <a:ext uri="{9D8B030D-6E8A-4147-A177-3AD203B41FA5}">
                      <a16:colId xmlns:a16="http://schemas.microsoft.com/office/drawing/2014/main" val="3665645545"/>
                    </a:ext>
                  </a:extLst>
                </a:gridCol>
                <a:gridCol w="1045029">
                  <a:extLst>
                    <a:ext uri="{9D8B030D-6E8A-4147-A177-3AD203B41FA5}">
                      <a16:colId xmlns:a16="http://schemas.microsoft.com/office/drawing/2014/main" val="1483334726"/>
                    </a:ext>
                  </a:extLst>
                </a:gridCol>
                <a:gridCol w="8290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71535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№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Наименование </a:t>
                      </a:r>
                      <a:r>
                        <a:rPr lang="ru-RU" sz="1400" dirty="0" smtClean="0">
                          <a:effectLst/>
                        </a:rPr>
                        <a:t>ОО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>
                          <a:effectLst/>
                        </a:rPr>
                        <a:t>обществознание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68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smtClean="0">
                          <a:effectLst/>
                        </a:rPr>
                        <a:t>2020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smtClean="0">
                          <a:effectLst/>
                        </a:rPr>
                        <a:t>2021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ru-RU" sz="1400" dirty="0" smtClean="0">
                          <a:effectLst/>
                        </a:rPr>
                        <a:t>2022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Ср балл 2023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Ср. балл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Ср балл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Ниже  мин. порога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80 б </a:t>
                      </a:r>
                      <a:r>
                        <a:rPr lang="ru-RU" sz="1400" dirty="0">
                          <a:effectLst/>
                        </a:rPr>
                        <a:t>и выше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Яныбаево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им. Ф. Султанова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45</a:t>
                      </a:r>
                      <a:endParaRPr lang="ru-RU" dirty="0"/>
                    </a:p>
                  </a:txBody>
                  <a:tcPr marL="43656" marR="43656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МОАУ СОШ № 2 с. </a:t>
                      </a:r>
                      <a:r>
                        <a:rPr lang="ru-RU" sz="1400" dirty="0" err="1">
                          <a:effectLst/>
                        </a:rPr>
                        <a:t>Исянгулово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52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39</a:t>
                      </a:r>
                      <a:endParaRPr lang="ru-RU" dirty="0"/>
                    </a:p>
                  </a:txBody>
                  <a:tcPr marL="43656" marR="43656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</a:t>
                      </a:r>
                      <a:r>
                        <a:rPr lang="ru-RU" sz="1400" dirty="0" err="1" smtClean="0">
                          <a:effectLst/>
                        </a:rPr>
                        <a:t>Идельбаково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49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с. Абзаново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57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53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47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Баишево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72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19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Кугарчи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40</a:t>
                      </a:r>
                      <a:endParaRPr lang="ru-RU" dirty="0"/>
                    </a:p>
                  </a:txBody>
                  <a:tcPr marL="43656" marR="43656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19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</a:t>
                      </a:r>
                      <a:r>
                        <a:rPr lang="ru-RU" sz="1400" dirty="0" err="1">
                          <a:effectLst/>
                        </a:rPr>
                        <a:t>Идяш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62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с. </a:t>
                      </a:r>
                      <a:r>
                        <a:rPr lang="ru-RU" sz="1400" dirty="0" err="1">
                          <a:effectLst/>
                        </a:rPr>
                        <a:t>Ишемгул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59</a:t>
                      </a:r>
                      <a:endParaRPr lang="ru-RU" dirty="0"/>
                    </a:p>
                  </a:txBody>
                  <a:tcPr marL="43656" marR="43656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д. </a:t>
                      </a:r>
                      <a:r>
                        <a:rPr lang="ru-RU" sz="1400" dirty="0" err="1">
                          <a:effectLst/>
                        </a:rPr>
                        <a:t>Ибраево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78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60</a:t>
                      </a:r>
                      <a:endParaRPr lang="ru-RU" dirty="0"/>
                    </a:p>
                  </a:txBody>
                  <a:tcPr marL="43656" marR="43656" marT="0" marB="0"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МОАУ </a:t>
                      </a:r>
                      <a:r>
                        <a:rPr lang="ru-RU" sz="1400" baseline="0" dirty="0" smtClean="0">
                          <a:effectLst/>
                        </a:rPr>
                        <a:t> БГИ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63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72</a:t>
                      </a:r>
                      <a:endParaRPr lang="ru-RU" dirty="0"/>
                    </a:p>
                  </a:txBody>
                  <a:tcPr marL="43656" marR="43656" marT="0" marB="0"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 Тазларово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53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54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17</a:t>
                      </a:r>
                      <a:endParaRPr lang="ru-RU" dirty="0"/>
                    </a:p>
                  </a:txBody>
                  <a:tcPr marL="43656" marR="43656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Б. Ургинка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66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</a:t>
                      </a:r>
                      <a:r>
                        <a:rPr lang="ru-RU" sz="1400" dirty="0" err="1" smtClean="0">
                          <a:effectLst/>
                        </a:rPr>
                        <a:t>д.Утягулово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51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38</a:t>
                      </a:r>
                      <a:endParaRPr lang="ru-RU" dirty="0"/>
                    </a:p>
                  </a:txBody>
                  <a:tcPr marL="43656" marR="43656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№ 1 с. Исянгулово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47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58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52</a:t>
                      </a:r>
                      <a:endParaRPr lang="ru-RU" dirty="0"/>
                    </a:p>
                  </a:txBody>
                  <a:tcPr marL="43656" marR="43656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4765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16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В. Муйнак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-</a:t>
                      </a:r>
                      <a:endParaRPr lang="ru-RU" dirty="0"/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519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итого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 anchor="b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57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8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60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43656" marR="43656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44</a:t>
                      </a:r>
                      <a:endParaRPr lang="ru-RU" dirty="0"/>
                    </a:p>
                  </a:txBody>
                  <a:tcPr marL="43656" marR="43656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4042" marR="4042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43656" marR="43656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53195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Прямоугольник 4"/>
          <p:cNvSpPr>
            <a:spLocks noChangeArrowheads="1"/>
          </p:cNvSpPr>
          <p:nvPr/>
        </p:nvSpPr>
        <p:spPr bwMode="auto">
          <a:xfrm>
            <a:off x="320675" y="176213"/>
            <a:ext cx="115506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Century Gothic" pitchFamily="34" charset="0"/>
              </a:rPr>
              <a:t>Математика </a:t>
            </a:r>
            <a:r>
              <a:rPr lang="ru-RU" b="1" dirty="0">
                <a:solidFill>
                  <a:schemeClr val="bg1"/>
                </a:solidFill>
                <a:latin typeface="Century Gothic" pitchFamily="34" charset="0"/>
              </a:rPr>
              <a:t>(профильный уровень) </a:t>
            </a:r>
          </a:p>
        </p:txBody>
      </p:sp>
      <p:graphicFrame>
        <p:nvGraphicFramePr>
          <p:cNvPr id="24773" name="Group 197"/>
          <p:cNvGraphicFramePr>
            <a:graphicFrameLocks noGrp="1"/>
          </p:cNvGraphicFramePr>
          <p:nvPr>
            <p:extLst/>
          </p:nvPr>
        </p:nvGraphicFramePr>
        <p:xfrm>
          <a:off x="176213" y="391886"/>
          <a:ext cx="11695111" cy="6299110"/>
        </p:xfrm>
        <a:graphic>
          <a:graphicData uri="http://schemas.openxmlformats.org/drawingml/2006/table">
            <a:tbl>
              <a:tblPr/>
              <a:tblGrid>
                <a:gridCol w="3076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044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691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966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87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8708">
                  <a:extLst>
                    <a:ext uri="{9D8B030D-6E8A-4147-A177-3AD203B41FA5}">
                      <a16:colId xmlns:a16="http://schemas.microsoft.com/office/drawing/2014/main" val="4117228634"/>
                    </a:ext>
                  </a:extLst>
                </a:gridCol>
                <a:gridCol w="86455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455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957185">
                  <a:extLst>
                    <a:ext uri="{9D8B030D-6E8A-4147-A177-3AD203B41FA5}">
                      <a16:colId xmlns:a16="http://schemas.microsoft.com/office/drawing/2014/main" val="2820222541"/>
                    </a:ext>
                  </a:extLst>
                </a:gridCol>
                <a:gridCol w="957185">
                  <a:extLst>
                    <a:ext uri="{9D8B030D-6E8A-4147-A177-3AD203B41FA5}">
                      <a16:colId xmlns:a16="http://schemas.microsoft.com/office/drawing/2014/main" val="929975125"/>
                    </a:ext>
                  </a:extLst>
                </a:gridCol>
                <a:gridCol w="112186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93438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3242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ОО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Ср.балл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2023</a:t>
                      </a: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Ср балл 2024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2025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 2026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 балл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2027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Ниже минимального порога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80 балл и выше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60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69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2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45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45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39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Кугарчи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38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44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Идельбаково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39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34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8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57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Ишемгул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17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59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Арсеново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58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Идяш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-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87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БГИ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78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968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43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40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Утягулово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74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40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Ибраево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76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43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40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27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Ургинка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-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39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-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12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3891" marR="23891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53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58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55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3891" marR="2389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2212" marR="221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16782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826" name="Group 154"/>
          <p:cNvGraphicFramePr>
            <a:graphicFrameLocks noGrp="1"/>
          </p:cNvGraphicFramePr>
          <p:nvPr>
            <p:extLst/>
          </p:nvPr>
        </p:nvGraphicFramePr>
        <p:xfrm>
          <a:off x="223838" y="195707"/>
          <a:ext cx="11857915" cy="5682748"/>
        </p:xfrm>
        <a:graphic>
          <a:graphicData uri="http://schemas.openxmlformats.org/drawingml/2006/table">
            <a:tbl>
              <a:tblPr/>
              <a:tblGrid>
                <a:gridCol w="410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5067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95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27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189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7971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71155">
                  <a:extLst>
                    <a:ext uri="{9D8B030D-6E8A-4147-A177-3AD203B41FA5}">
                      <a16:colId xmlns:a16="http://schemas.microsoft.com/office/drawing/2014/main" val="539824"/>
                    </a:ext>
                  </a:extLst>
                </a:gridCol>
                <a:gridCol w="901337">
                  <a:extLst>
                    <a:ext uri="{9D8B030D-6E8A-4147-A177-3AD203B41FA5}">
                      <a16:colId xmlns:a16="http://schemas.microsoft.com/office/drawing/2014/main" val="1249646614"/>
                    </a:ext>
                  </a:extLst>
                </a:gridCol>
                <a:gridCol w="9274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9994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6351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физика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783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2020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2021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2022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 балл 2024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2025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Не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преод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мин порог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80 б. и выше)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64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42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43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44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58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51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74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 БГИ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39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69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49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36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с.Кугарчи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54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Утягулово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41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Б.Ургинка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67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с.Ишемгул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33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40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41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668" marR="34668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48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49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50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210" marR="321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4668" marR="34668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19930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/>
          </p:nvPr>
        </p:nvGraphicFramePr>
        <p:xfrm>
          <a:off x="247650" y="365125"/>
          <a:ext cx="11795195" cy="636761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4708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6660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58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4052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66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9277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53589">
                  <a:extLst>
                    <a:ext uri="{9D8B030D-6E8A-4147-A177-3AD203B41FA5}">
                      <a16:colId xmlns:a16="http://schemas.microsoft.com/office/drawing/2014/main" val="2883071002"/>
                    </a:ext>
                  </a:extLst>
                </a:gridCol>
                <a:gridCol w="940525">
                  <a:extLst>
                    <a:ext uri="{9D8B030D-6E8A-4147-A177-3AD203B41FA5}">
                      <a16:colId xmlns:a16="http://schemas.microsoft.com/office/drawing/2014/main" val="1176942473"/>
                    </a:ext>
                  </a:extLst>
                </a:gridCol>
                <a:gridCol w="84908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878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53943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№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Наименование </a:t>
                      </a:r>
                      <a:r>
                        <a:rPr lang="ru-RU" sz="1400" dirty="0" smtClean="0">
                          <a:effectLst/>
                        </a:rPr>
                        <a:t>ОО</a:t>
                      </a:r>
                    </a:p>
                  </a:txBody>
                  <a:tcPr marL="30224" marR="30224" marT="0" marB="0"/>
                </a:tc>
                <a:tc gridSpan="8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 dirty="0">
                          <a:effectLst/>
                        </a:rPr>
                        <a:t>биология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697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 smtClean="0">
                          <a:effectLst/>
                        </a:rPr>
                        <a:t>Ср.балл</a:t>
                      </a:r>
                      <a:r>
                        <a:rPr lang="ru-RU" sz="1400" dirty="0" smtClean="0">
                          <a:effectLst/>
                        </a:rPr>
                        <a:t> 2020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2021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err="1">
                          <a:effectLst/>
                        </a:rPr>
                        <a:t>Ср.балл</a:t>
                      </a:r>
                      <a:endParaRPr lang="ru-RU" sz="14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2022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Ср балл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2023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err="1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Ср.балл</a:t>
                      </a: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 2024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Ср. балл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2025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Ниже</a:t>
                      </a:r>
                      <a:r>
                        <a:rPr lang="ru-RU" sz="1400" baseline="0" dirty="0" smtClean="0">
                          <a:effectLst/>
                        </a:rPr>
                        <a:t> мин балла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80 </a:t>
                      </a:r>
                      <a:r>
                        <a:rPr lang="ru-RU" sz="1400" dirty="0">
                          <a:effectLst/>
                        </a:rPr>
                        <a:t>балл и выше)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им. Ф. Султанова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14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62</a:t>
                      </a:r>
                      <a:endParaRPr lang="ru-RU" dirty="0"/>
                    </a:p>
                  </a:txBody>
                  <a:tcPr marL="30224" marR="30224" marT="0" marB="0"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МОАУ СОШ № 2 с. Исянгулово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66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48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43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74</a:t>
                      </a:r>
                      <a:endParaRPr lang="ru-RU" dirty="0"/>
                    </a:p>
                  </a:txBody>
                  <a:tcPr marL="30224" marR="30224" marT="0" marB="0"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5394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Идяш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5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с.Кугарчи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6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Баишево 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36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7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Б. Ургинка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8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МОАУ башкирская гимназия-интернат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63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65</a:t>
                      </a:r>
                      <a:endParaRPr lang="ru-RU" dirty="0"/>
                    </a:p>
                  </a:txBody>
                  <a:tcPr marL="30224" marR="30224" marT="0" marB="0"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9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д.Верхний Муйнак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28</a:t>
                      </a:r>
                      <a:endParaRPr lang="ru-RU" dirty="0"/>
                    </a:p>
                  </a:txBody>
                  <a:tcPr marL="30224" marR="30224" marT="0" marB="0"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10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 Арсеново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11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Идельбаково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48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89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12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д. Яныбаево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48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59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53</a:t>
                      </a:r>
                      <a:endParaRPr lang="ru-RU" dirty="0"/>
                    </a:p>
                  </a:txBody>
                  <a:tcPr marL="30224" marR="30224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13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с.Тазларово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53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46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47</a:t>
                      </a:r>
                      <a:endParaRPr lang="ru-RU" dirty="0"/>
                    </a:p>
                  </a:txBody>
                  <a:tcPr marL="30224" marR="30224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14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№ 1 с. Исянгулово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64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74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44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72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</a:rPr>
                        <a:t>15</a:t>
                      </a: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с.Абзаново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43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16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>
                          <a:effectLst/>
                        </a:rPr>
                        <a:t>МОБУ СОШ с.Ишемгул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45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62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68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56</a:t>
                      </a:r>
                      <a:endParaRPr lang="ru-RU" dirty="0"/>
                    </a:p>
                  </a:txBody>
                  <a:tcPr marL="30224" marR="30224" marT="0" marB="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r>
                        <a:rPr lang="ru-RU" sz="1400" dirty="0" smtClean="0">
                          <a:effectLst/>
                        </a:rPr>
                        <a:t>17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>
                          <a:effectLst/>
                        </a:rPr>
                        <a:t>МОБУ СОШ </a:t>
                      </a:r>
                      <a:r>
                        <a:rPr lang="ru-RU" sz="1400" dirty="0" err="1">
                          <a:effectLst/>
                        </a:rPr>
                        <a:t>д.Утягулово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4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0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51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49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30788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6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Итого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52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700" dirty="0" smtClean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Calibri" panose="020F0502020204030204" pitchFamily="34" charset="0"/>
                        </a:rPr>
                        <a:t>57</a:t>
                      </a:r>
                      <a:endParaRPr lang="ru-RU" sz="17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30224" marR="30224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59</a:t>
                      </a:r>
                      <a:endParaRPr lang="ru-RU" dirty="0"/>
                    </a:p>
                  </a:txBody>
                  <a:tcPr marL="30224" marR="30224" marT="0" marB="0"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0224" marR="30224" marT="0" marB="0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 marL="2798" marR="2798" marT="0" marB="0"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 marL="30224" marR="30224" marT="0" marB="0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72171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910" name="Group 142"/>
          <p:cNvGraphicFramePr>
            <a:graphicFrameLocks noGrp="1"/>
          </p:cNvGraphicFramePr>
          <p:nvPr>
            <p:extLst/>
          </p:nvPr>
        </p:nvGraphicFramePr>
        <p:xfrm>
          <a:off x="198438" y="557213"/>
          <a:ext cx="11688762" cy="6426332"/>
        </p:xfrm>
        <a:graphic>
          <a:graphicData uri="http://schemas.openxmlformats.org/drawingml/2006/table">
            <a:tbl>
              <a:tblPr/>
              <a:tblGrid>
                <a:gridCol w="2819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609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580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013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6665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92778">
                  <a:extLst>
                    <a:ext uri="{9D8B030D-6E8A-4147-A177-3AD203B41FA5}">
                      <a16:colId xmlns:a16="http://schemas.microsoft.com/office/drawing/2014/main" val="1861396590"/>
                    </a:ext>
                  </a:extLst>
                </a:gridCol>
                <a:gridCol w="875211">
                  <a:extLst>
                    <a:ext uri="{9D8B030D-6E8A-4147-A177-3AD203B41FA5}">
                      <a16:colId xmlns:a16="http://schemas.microsoft.com/office/drawing/2014/main" val="3652761256"/>
                    </a:ext>
                  </a:extLst>
                </a:gridCol>
                <a:gridCol w="8752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6214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8097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история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70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 балл 2020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2021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2023</a:t>
                      </a: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Ср.балл</a:t>
                      </a: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 2024</a:t>
                      </a: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Ср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2025</a:t>
                      </a: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+mn-ea"/>
                          <a:cs typeface="Arial" charset="0"/>
                        </a:rPr>
                        <a:t>Ниже мин. балла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80 баллов  и выше)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им.Ф.Султанова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35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20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Исянгулово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56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72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51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58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44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1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с.Ишемгул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62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52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д.Б.Ургинка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05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25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д.Утягулово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2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БГИ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55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71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Яныбаево 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83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Исянгулово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52 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36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39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36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д.В.Муйнак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90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Тазларово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с.Кугарчи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36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635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д.Идельбаково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ea typeface="Times New Roman" pitchFamily="18" charset="0"/>
                          <a:cs typeface="Arial" charset="0"/>
                        </a:rPr>
                        <a:t>д.Ибраево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47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  <a:defRPr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68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64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итого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54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46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57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48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2</a:t>
                      </a:r>
                    </a:p>
                  </a:txBody>
                  <a:tcPr marL="3411" marR="341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>
                          <a:tab pos="4492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Times New Roman" pitchFamily="18" charset="0"/>
                          <a:cs typeface="Calibri" pitchFamily="34" charset="0"/>
                        </a:rPr>
                        <a:t>0</a:t>
                      </a:r>
                    </a:p>
                  </a:txBody>
                  <a:tcPr marL="36835" marR="36835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6CCC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6130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4936" name="Group 120"/>
          <p:cNvGraphicFramePr>
            <a:graphicFrameLocks noGrp="1"/>
          </p:cNvGraphicFramePr>
          <p:nvPr>
            <p:extLst/>
          </p:nvPr>
        </p:nvGraphicFramePr>
        <p:xfrm>
          <a:off x="246434" y="743322"/>
          <a:ext cx="11630023" cy="6423730"/>
        </p:xfrm>
        <a:graphic>
          <a:graphicData uri="http://schemas.openxmlformats.org/drawingml/2006/table">
            <a:tbl>
              <a:tblPr/>
              <a:tblGrid>
                <a:gridCol w="401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358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74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9277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8421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084217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1110343">
                  <a:extLst>
                    <a:ext uri="{9D8B030D-6E8A-4147-A177-3AD203B41FA5}">
                      <a16:colId xmlns:a16="http://schemas.microsoft.com/office/drawing/2014/main" val="4083793421"/>
                    </a:ext>
                  </a:extLst>
                </a:gridCol>
                <a:gridCol w="84908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4690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413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Наименование ОУ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 gridSpan="8"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ХИМИЯ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44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Ср.балл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 2021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Средний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2022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Ср. балл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2023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Ср. балл 2024</a:t>
                      </a:r>
                      <a:endParaRPr lang="ru-RU" dirty="0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Ср. балл 2025</a:t>
                      </a:r>
                      <a:endParaRPr lang="ru-RU" dirty="0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Ниже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мин. балла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80 баллов  и выше)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Ишемгул</a:t>
                      </a: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38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Исянгулово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72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9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 БГИ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75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Тазларово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25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д.Яныбаево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д.В.Муйнак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0150775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Баишево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д.Идельбаково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77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97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с.Абзаново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16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№1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27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 17</a:t>
                      </a: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д.Утягулово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40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04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ИТОГО</a:t>
                      </a:r>
                    </a:p>
                  </a:txBody>
                  <a:tcPr marL="38783" marR="38783" marT="0" marB="0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chemeClr val="bg1"/>
                          </a:solidFill>
                        </a:rPr>
                        <a:t>47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38783" marR="38783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8756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007" name="Group 143"/>
          <p:cNvGraphicFramePr>
            <a:graphicFrameLocks noGrp="1"/>
          </p:cNvGraphicFramePr>
          <p:nvPr>
            <p:extLst/>
          </p:nvPr>
        </p:nvGraphicFramePr>
        <p:xfrm>
          <a:off x="-1372872" y="0"/>
          <a:ext cx="13233946" cy="8801263"/>
        </p:xfrm>
        <a:graphic>
          <a:graphicData uri="http://schemas.openxmlformats.org/drawingml/2006/table">
            <a:tbl>
              <a:tblPr/>
              <a:tblGrid>
                <a:gridCol w="9126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1628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42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405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882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3646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7115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84217">
                  <a:extLst>
                    <a:ext uri="{9D8B030D-6E8A-4147-A177-3AD203B41FA5}">
                      <a16:colId xmlns:a16="http://schemas.microsoft.com/office/drawing/2014/main" val="1007835062"/>
                    </a:ext>
                  </a:extLst>
                </a:gridCol>
                <a:gridCol w="953588">
                  <a:extLst>
                    <a:ext uri="{9D8B030D-6E8A-4147-A177-3AD203B41FA5}">
                      <a16:colId xmlns:a16="http://schemas.microsoft.com/office/drawing/2014/main" val="1442268906"/>
                    </a:ext>
                  </a:extLst>
                </a:gridCol>
              </a:tblGrid>
              <a:tr h="7053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№ п/п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ГЕОГРАФИЯ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ОО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2017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2024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2020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им.Ф.Султанова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с.Абзаново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№1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с.Исянгулово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д.Яныбаево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26749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89338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ЛИТЕРАТУРА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 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№3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с.Ишемгул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093644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с.Абзаново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с.Тазларово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140148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6576764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АНГЛИЙСКИЙ ЯЗЫК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8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им.Ф.Султанова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МОАУ башкирская гимназия-интернат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д.Идельбаково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1324337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58,7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6902254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ИНФОРМАТИКА и ИКТ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МОБУ СОШ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с.Кугарчи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155444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№2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с.Исянгулово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88 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д.Верхний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Муйнак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д.Ибраево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434957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МОБУ СОШ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им.Ф.Султанова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ru-RU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с.Исянгулово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313387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Средний балл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88A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26EC2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05586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007" name="Group 1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0904823"/>
              </p:ext>
            </p:extLst>
          </p:nvPr>
        </p:nvGraphicFramePr>
        <p:xfrm>
          <a:off x="194673" y="160338"/>
          <a:ext cx="11695113" cy="6258116"/>
        </p:xfrm>
        <a:graphic>
          <a:graphicData uri="http://schemas.openxmlformats.org/drawingml/2006/table">
            <a:tbl>
              <a:tblPr/>
              <a:tblGrid>
                <a:gridCol w="9151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90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86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7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409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482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49401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83132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31329">
                  <a:extLst>
                    <a:ext uri="{9D8B030D-6E8A-4147-A177-3AD203B41FA5}">
                      <a16:colId xmlns:a16="http://schemas.microsoft.com/office/drawing/2014/main" val="1419303559"/>
                    </a:ext>
                  </a:extLst>
                </a:gridCol>
                <a:gridCol w="1267985">
                  <a:extLst>
                    <a:ext uri="{9D8B030D-6E8A-4147-A177-3AD203B41FA5}">
                      <a16:colId xmlns:a16="http://schemas.microsoft.com/office/drawing/2014/main" val="1007835062"/>
                    </a:ext>
                  </a:extLst>
                </a:gridCol>
              </a:tblGrid>
              <a:tr h="9382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Рейтинг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ОО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2018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2019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2020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2021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2024</a:t>
                      </a: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Абзаново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42,8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58,8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56,3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2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Идельбаково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42,4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57,5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57,5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69,8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47,3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СОШ № 2 с.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61,4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63,3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64,6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65,5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Яныбаево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60,3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74,8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Кугарчи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45,5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им. Ф. Султанова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60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60,8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Арсеново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62,3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Ибраево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50,5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68,6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8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9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МОАУ БГИ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50,0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70,8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10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Ишемгул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49,6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55,8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47,8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33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11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В. Муйнак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36,4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53,3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66,2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12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с.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Тазларово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46,2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41,6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50,6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33,2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13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Б.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Ургинка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46,0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45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58,3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67,6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14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Баишево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 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43,6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44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83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49,4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73,3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86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15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№ 1 с.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Исянгулово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56,8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43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57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59,4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44,4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54,7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46,6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16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Утягулово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48,7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47,7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58,7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59,6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53,4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45,5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47,3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307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17</a:t>
                      </a:r>
                      <a:endParaRPr kumimoji="0" lang="ru-RU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МОБУ СОШ д. Идяш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40,0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40</a:t>
                      </a:r>
                      <a:endParaRPr kumimoji="0" lang="ru-RU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Arial" charset="0"/>
                        </a:rPr>
                        <a:t>-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43,5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51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56,6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7000"/>
                        </a:lnSpc>
                        <a:spcBef>
                          <a:spcPct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7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14393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1162718"/>
              </p:ext>
            </p:extLst>
          </p:nvPr>
        </p:nvGraphicFramePr>
        <p:xfrm>
          <a:off x="-1436914" y="222068"/>
          <a:ext cx="13480868" cy="65610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796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89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810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634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54480">
                  <a:extLst>
                    <a:ext uri="{9D8B030D-6E8A-4147-A177-3AD203B41FA5}">
                      <a16:colId xmlns:a16="http://schemas.microsoft.com/office/drawing/2014/main" val="112745956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4135676085"/>
                    </a:ext>
                  </a:extLst>
                </a:gridCol>
              </a:tblGrid>
              <a:tr h="1669580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r>
                        <a:rPr lang="ru-RU" dirty="0" err="1" smtClean="0"/>
                        <a:t>п</a:t>
                      </a:r>
                      <a:r>
                        <a:rPr lang="ru-RU" dirty="0" smtClean="0"/>
                        <a:t>/</a:t>
                      </a:r>
                      <a:r>
                        <a:rPr lang="ru-RU" dirty="0" err="1" smtClean="0"/>
                        <a:t>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предмет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Кол-во 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высокобальников</a:t>
                      </a:r>
                      <a:r>
                        <a:rPr lang="ru-RU" baseline="0" dirty="0" smtClean="0"/>
                        <a:t> от 80 и более</a:t>
                      </a:r>
                    </a:p>
                    <a:p>
                      <a:r>
                        <a:rPr lang="ru-RU" baseline="0" dirty="0" smtClean="0"/>
                        <a:t>2020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Кол-во 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высокобальников</a:t>
                      </a:r>
                      <a:r>
                        <a:rPr lang="ru-RU" baseline="0" dirty="0" smtClean="0"/>
                        <a:t> от 80 и более</a:t>
                      </a:r>
                    </a:p>
                    <a:p>
                      <a:r>
                        <a:rPr lang="ru-RU" baseline="0" dirty="0" smtClean="0"/>
                        <a:t>2021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Кол-во 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высокобальников</a:t>
                      </a:r>
                      <a:r>
                        <a:rPr lang="ru-RU" baseline="0" dirty="0" smtClean="0"/>
                        <a:t> от 80 и более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 smtClean="0"/>
                        <a:t>2022 </a:t>
                      </a: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Кол-во </a:t>
                      </a:r>
                      <a:r>
                        <a:rPr lang="ru-RU" dirty="0" err="1" smtClean="0"/>
                        <a:t>высокобальников</a:t>
                      </a:r>
                      <a:r>
                        <a:rPr lang="ru-RU" dirty="0" smtClean="0"/>
                        <a:t> от 80 и более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Кол-во </a:t>
                      </a:r>
                      <a:r>
                        <a:rPr lang="ru-RU" dirty="0" err="1" smtClean="0"/>
                        <a:t>высокобальников</a:t>
                      </a:r>
                      <a:r>
                        <a:rPr lang="ru-RU" dirty="0" smtClean="0"/>
                        <a:t> от 80 </a:t>
                      </a:r>
                      <a:r>
                        <a:rPr lang="ru-RU" smtClean="0"/>
                        <a:t>и более</a:t>
                      </a:r>
                    </a:p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mtClean="0"/>
                        <a:t> </a:t>
                      </a:r>
                      <a:r>
                        <a:rPr lang="ru-RU" dirty="0" smtClean="0"/>
                        <a:t>2024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35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Русский язык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18741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Математика </a:t>
                      </a:r>
                      <a:r>
                        <a:rPr lang="ru-RU" smtClean="0"/>
                        <a:t>(профильный)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35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Химия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35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Биология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35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Физика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35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Обществознание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35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История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35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Литература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1510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Информатика и ИКТ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35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Английский язык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35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География</a:t>
                      </a:r>
                      <a:r>
                        <a:rPr lang="ru-RU" baseline="0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3566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Итого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mtClean="0"/>
                        <a:t>32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44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19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73511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58619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642</TotalTime>
  <Words>2774</Words>
  <Application>Microsoft Office PowerPoint</Application>
  <PresentationFormat>Широкоэкранный</PresentationFormat>
  <Paragraphs>1814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7" baseType="lpstr">
      <vt:lpstr>Arial</vt:lpstr>
      <vt:lpstr>Calibri</vt:lpstr>
      <vt:lpstr>Century Gothic</vt:lpstr>
      <vt:lpstr>Tahoma</vt:lpstr>
      <vt:lpstr>Times New Roman</vt:lpstr>
      <vt:lpstr>Wingdings 3</vt:lpstr>
      <vt:lpstr>Ион</vt:lpstr>
      <vt:lpstr>Презентация PowerPoint</vt:lpstr>
      <vt:lpstr>Презентация PowerPoint</vt:lpstr>
      <vt:lpstr>Презентация PowerPoint</vt:lpstr>
      <vt:lpstr>Список  Выпускников 11 классов, получившие  аттестат об общем среднем образовании с отличием и медали «За особые успехи в учении I  и II степени» в 2023-2024 учебном году по МР Зианчуринский район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higlander</cp:lastModifiedBy>
  <cp:revision>123</cp:revision>
  <cp:lastPrinted>2024-08-29T12:12:02Z</cp:lastPrinted>
  <dcterms:created xsi:type="dcterms:W3CDTF">2021-03-04T11:21:14Z</dcterms:created>
  <dcterms:modified xsi:type="dcterms:W3CDTF">2024-08-29T14:08:43Z</dcterms:modified>
</cp:coreProperties>
</file>