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8" r:id="rId19"/>
    <p:sldId id="273" r:id="rId20"/>
    <p:sldId id="279" r:id="rId21"/>
  </p:sldIdLst>
  <p:sldSz cx="12192000" cy="6858000"/>
  <p:notesSz cx="6858000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0620"/>
    <a:srgbClr val="170870"/>
    <a:srgbClr val="E9E0A7"/>
    <a:srgbClr val="B7F0A0"/>
    <a:srgbClr val="FC88A9"/>
    <a:srgbClr val="26EC2B"/>
    <a:srgbClr val="ECE7E7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 flipH="1">
            <a:off x="8228013" y="7938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6"/>
          <p:cNvCxnSpPr/>
          <p:nvPr/>
        </p:nvCxnSpPr>
        <p:spPr>
          <a:xfrm flipH="1">
            <a:off x="6108700" y="92075"/>
            <a:ext cx="6080125" cy="60801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20"/>
          <p:cNvCxnSpPr/>
          <p:nvPr/>
        </p:nvCxnSpPr>
        <p:spPr>
          <a:xfrm flipH="1">
            <a:off x="7335838" y="31750"/>
            <a:ext cx="4852987" cy="48529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2"/>
          <p:cNvCxnSpPr/>
          <p:nvPr/>
        </p:nvCxnSpPr>
        <p:spPr>
          <a:xfrm flipH="1">
            <a:off x="7845425" y="609600"/>
            <a:ext cx="4343400" cy="43434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/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4079F-4A08-47CF-A2A1-7FFDD850B168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26E3A-23B7-413B-908C-FB194D2AC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AB2BD-0843-4A96-A3E3-9785D0D31272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13D81-55BA-458A-BFAB-0BDF569761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8527-74B0-4720-861E-B6B5608B6ABF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1B5BD-5E99-48A0-9DE4-3953A45F09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42D72-8E29-43EC-BD78-5BA2CDBCD664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62D5F-566F-4E6D-9A92-D91F9DD7A9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24D52-853B-42DA-A535-313F6E576A59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99E22-9ED6-4DD8-A5F8-02EC3ED56D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0C061-4B50-48E5-A62C-100B60BEAB9F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01A99-FF25-430C-9F10-FB4E96978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9E178-43D2-4A42-A40E-48774C46627E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CD796-A073-42D3-ADC3-28358E0CE6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1F6C6-0428-409E-AFB8-FA38D6FF4046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1C17B-5C59-4824-8389-B78208C8E0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5B67B-1768-44F3-B27F-6F0B550C8F08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BF927-677A-4949-B826-4E7432AF90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312FA-D1A3-49B3-8D3F-B0691633476C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22A6-04A3-4183-AB8D-FE2F622021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EB89A-9772-4C84-BF4D-1963988A838C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EF785-7466-4390-A8AE-851A7569F1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531813" y="8128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285413" y="27686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CEAF0-0596-4A4E-B712-EE6F7C927A8C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842C5-2BE9-4B5B-94FD-B00BC3950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4758-8E80-4246-B604-44AA14AB481D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73EE-8717-4007-92ED-1B8503C26B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0"/>
          <p:cNvSpPr txBox="1"/>
          <p:nvPr/>
        </p:nvSpPr>
        <p:spPr>
          <a:xfrm>
            <a:off x="531813" y="8128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1"/>
          <p:cNvSpPr txBox="1"/>
          <p:nvPr/>
        </p:nvSpPr>
        <p:spPr>
          <a:xfrm>
            <a:off x="10285413" y="27686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85646-11F9-477D-BE44-363364C0A7F8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8B285-51A6-45E1-B6D5-3658B6174F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8BFF0-851B-4605-BD5B-368C3DCDD0C3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31F5D-DA36-45CF-8169-BA5465B4B5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708B1-9177-4725-9B2D-1BE600993C56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99015-A09B-4E90-9210-C27E739D29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076DD-6766-4191-84EA-9F21BA441059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DECA1-3DB9-441C-BD27-45E963E5C0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9207500" y="2963863"/>
            <a:ext cx="2981325" cy="320833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5852" y="2963333"/>
              <a:ext cx="912975" cy="91296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83"/>
              <a:ext cx="2981858" cy="2981817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3013" y="3285648"/>
              <a:ext cx="1895814" cy="189578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853" y="3131636"/>
              <a:ext cx="1744974" cy="174495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600" y="3682589"/>
              <a:ext cx="1270227" cy="127021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3" y="4487863"/>
            <a:ext cx="8534400" cy="15065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4213" y="685800"/>
            <a:ext cx="853440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3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3E8F02B2-3E13-4B76-A774-7FE376C91915}" type="datetimeFigureOut">
              <a:rPr lang="ru-RU"/>
              <a:pPr>
                <a:defRPr/>
              </a:pPr>
              <a:t>15.12.2020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3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5A33038E-547B-4BC0-8BAF-1BE5DEDDBA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9" r:id="rId1"/>
    <p:sldLayoutId id="2147483808" r:id="rId2"/>
    <p:sldLayoutId id="2147483807" r:id="rId3"/>
    <p:sldLayoutId id="2147483806" r:id="rId4"/>
    <p:sldLayoutId id="2147483805" r:id="rId5"/>
    <p:sldLayoutId id="2147483804" r:id="rId6"/>
    <p:sldLayoutId id="2147483803" r:id="rId7"/>
    <p:sldLayoutId id="2147483802" r:id="rId8"/>
    <p:sldLayoutId id="2147483801" r:id="rId9"/>
    <p:sldLayoutId id="2147483800" r:id="rId10"/>
    <p:sldLayoutId id="2147483799" r:id="rId11"/>
    <p:sldLayoutId id="2147483810" r:id="rId12"/>
    <p:sldLayoutId id="2147483798" r:id="rId13"/>
    <p:sldLayoutId id="2147483811" r:id="rId14"/>
    <p:sldLayoutId id="2147483797" r:id="rId15"/>
    <p:sldLayoutId id="2147483796" r:id="rId16"/>
    <p:sldLayoutId id="2147483795" r:id="rId17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2000" kern="1200">
          <a:solidFill>
            <a:srgbClr val="68370F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ern="1200">
          <a:solidFill>
            <a:srgbClr val="68370F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600" kern="1200">
          <a:solidFill>
            <a:srgbClr val="68370F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68370F"/>
          </a:solidFill>
          <a:latin typeface="+mn-lt"/>
          <a:ea typeface="+mn-ea"/>
          <a:cs typeface="+mn-cs"/>
        </a:defRPr>
      </a:lvl4pPr>
      <a:lvl5pPr marL="21145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68370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8925" y="1884363"/>
            <a:ext cx="9144000" cy="822325"/>
          </a:xfrm>
        </p:spPr>
        <p:txBody>
          <a:bodyPr>
            <a:normAutofit fontScale="70000" lnSpcReduction="20000"/>
          </a:bodyPr>
          <a:lstStyle/>
          <a:p>
            <a:pPr algn="ctr" eaLnBrk="1" hangingPunct="1"/>
            <a:r>
              <a:rPr lang="ru-RU" sz="5000" b="1" dirty="0" smtClean="0">
                <a:solidFill>
                  <a:srgbClr val="720620"/>
                </a:solidFill>
                <a:latin typeface="Times New Roman" pitchFamily="18" charset="0"/>
              </a:rPr>
              <a:t>АНАЛИЗ РЕЗУЛЬТАТОВ ЕГЭ В 2020 ГОДУ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Прямоугольник 3"/>
          <p:cNvSpPr>
            <a:spLocks noChangeArrowheads="1"/>
          </p:cNvSpPr>
          <p:nvPr/>
        </p:nvSpPr>
        <p:spPr bwMode="auto">
          <a:xfrm>
            <a:off x="2840038" y="330200"/>
            <a:ext cx="6389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>
                <a:latin typeface="Century Gothic" pitchFamily="34" charset="0"/>
              </a:rPr>
              <a:t>Доля лиц, сдавших ЕГЭ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492531"/>
              </p:ext>
            </p:extLst>
          </p:nvPr>
        </p:nvGraphicFramePr>
        <p:xfrm>
          <a:off x="433388" y="1390650"/>
          <a:ext cx="11389895" cy="4786322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1080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95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03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95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300460">
                  <a:extLst>
                    <a:ext uri="{9D8B030D-6E8A-4147-A177-3AD203B41FA5}">
                      <a16:colId xmlns:a16="http://schemas.microsoft.com/office/drawing/2014/main" val="935883094"/>
                    </a:ext>
                  </a:extLst>
                </a:gridCol>
              </a:tblGrid>
              <a:tr h="30012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2013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2015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2016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2017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2019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850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98,2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96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642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060129"/>
              </p:ext>
            </p:extLst>
          </p:nvPr>
        </p:nvGraphicFramePr>
        <p:xfrm>
          <a:off x="417513" y="460375"/>
          <a:ext cx="11417436" cy="6632830"/>
        </p:xfrm>
        <a:graphic>
          <a:graphicData uri="http://schemas.openxmlformats.org/drawingml/2006/table">
            <a:tbl>
              <a:tblPr/>
              <a:tblGrid>
                <a:gridCol w="483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27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35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1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59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098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138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632858">
                  <a:extLst>
                    <a:ext uri="{9D8B030D-6E8A-4147-A177-3AD203B41FA5}">
                      <a16:colId xmlns:a16="http://schemas.microsoft.com/office/drawing/2014/main" val="4183085013"/>
                    </a:ext>
                  </a:extLst>
                </a:gridCol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Предмет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участников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2017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2018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2020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 РБ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Русский язык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64,34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67,92              -2,48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78,33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                    -3,10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64,1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Английский язык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67,50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70,43              - 0,97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71,4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Литература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59,25              +0,84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Химия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28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53,84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50,58               -6,72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29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51,93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48,17               -9,93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(профильный уровень)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58,42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53,43               -5,37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Обществознание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52,49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52,89               -2,51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Биология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28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59,35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52,25               -2,85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Информатика и ИКТ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41,4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69,50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                   +4,70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51,44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54,11               -2,59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46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(базовый уровень)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4,02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4,25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1627" name="Прямоугольник 8"/>
          <p:cNvSpPr>
            <a:spLocks noChangeArrowheads="1"/>
          </p:cNvSpPr>
          <p:nvPr/>
        </p:nvSpPr>
        <p:spPr bwMode="auto">
          <a:xfrm>
            <a:off x="2486025" y="60325"/>
            <a:ext cx="9048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Результаты ЕГЭ МР </a:t>
            </a:r>
            <a:r>
              <a:rPr lang="ru-RU" sz="2000" b="1" dirty="0" err="1">
                <a:solidFill>
                  <a:schemeClr val="bg1"/>
                </a:solidFill>
                <a:latin typeface="Century Gothic" pitchFamily="34" charset="0"/>
              </a:rPr>
              <a:t>Зианчуринский</a:t>
            </a:r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 район РБ в </a:t>
            </a: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</a:rPr>
              <a:t>2020 </a:t>
            </a:r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году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724" name="Group 1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009600"/>
              </p:ext>
            </p:extLst>
          </p:nvPr>
        </p:nvGraphicFramePr>
        <p:xfrm>
          <a:off x="144463" y="381000"/>
          <a:ext cx="11742737" cy="5972564"/>
        </p:xfrm>
        <a:graphic>
          <a:graphicData uri="http://schemas.openxmlformats.org/drawingml/2006/table">
            <a:tbl>
              <a:tblPr/>
              <a:tblGrid>
                <a:gridCol w="336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5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1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170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959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5224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7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не преодолевших минимальный порог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 баллов и выше (количество)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6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22711" name="Прямоугольник 4"/>
          <p:cNvSpPr>
            <a:spLocks noChangeArrowheads="1"/>
          </p:cNvSpPr>
          <p:nvPr/>
        </p:nvSpPr>
        <p:spPr bwMode="auto">
          <a:xfrm>
            <a:off x="3502025" y="11113"/>
            <a:ext cx="17335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entury Gothic" pitchFamily="34" charset="0"/>
              </a:rPr>
              <a:t>Русский язык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3"/>
          <p:cNvSpPr>
            <a:spLocks noChangeArrowheads="1"/>
          </p:cNvSpPr>
          <p:nvPr/>
        </p:nvSpPr>
        <p:spPr bwMode="auto">
          <a:xfrm>
            <a:off x="433388" y="250825"/>
            <a:ext cx="7924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entury Gothic" pitchFamily="34" charset="0"/>
              </a:rPr>
              <a:t>ТАБЛИЦА ИЗМЕНЕНИЙ СРЕДНИХ БАЛЛОВ (Русский язык)</a:t>
            </a:r>
          </a:p>
        </p:txBody>
      </p:sp>
      <p:graphicFrame>
        <p:nvGraphicFramePr>
          <p:cNvPr id="23699" name="Group 1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861782"/>
              </p:ext>
            </p:extLst>
          </p:nvPr>
        </p:nvGraphicFramePr>
        <p:xfrm>
          <a:off x="433388" y="619125"/>
          <a:ext cx="11309349" cy="5968238"/>
        </p:xfrm>
        <a:graphic>
          <a:graphicData uri="http://schemas.openxmlformats.org/drawingml/2006/table">
            <a:tbl>
              <a:tblPr/>
              <a:tblGrid>
                <a:gridCol w="620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21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81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24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18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1896">
                  <a:extLst>
                    <a:ext uri="{9D8B030D-6E8A-4147-A177-3AD203B41FA5}">
                      <a16:colId xmlns:a16="http://schemas.microsoft.com/office/drawing/2014/main" val="3991860387"/>
                    </a:ext>
                  </a:extLst>
                </a:gridCol>
                <a:gridCol w="29818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20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2020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взлет (+)</a:t>
                      </a:r>
                    </a:p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или</a:t>
                      </a:r>
                    </a:p>
                    <a:p>
                      <a:pPr marL="149225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падение (‐) в среднем балле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+14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-5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71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+6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+7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+9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65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+7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+1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+10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+7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=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+3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-2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-5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4"/>
          <p:cNvSpPr>
            <a:spLocks noChangeArrowheads="1"/>
          </p:cNvSpPr>
          <p:nvPr/>
        </p:nvSpPr>
        <p:spPr bwMode="auto">
          <a:xfrm>
            <a:off x="320675" y="176213"/>
            <a:ext cx="115506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Таблица средних баллов и процент работ, получивших высокие баллы</a:t>
            </a:r>
          </a:p>
          <a:p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(81 и более) за </a:t>
            </a:r>
            <a:r>
              <a:rPr lang="ru-RU" b="1" dirty="0" smtClean="0">
                <a:solidFill>
                  <a:schemeClr val="bg1"/>
                </a:solidFill>
                <a:latin typeface="Century Gothic" pitchFamily="34" charset="0"/>
              </a:rPr>
              <a:t>ЕГЭ‐2020 по </a:t>
            </a:r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математике (профильный уровень) </a:t>
            </a:r>
          </a:p>
        </p:txBody>
      </p:sp>
      <p:graphicFrame>
        <p:nvGraphicFramePr>
          <p:cNvPr id="24773" name="Group 1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638439"/>
              </p:ext>
            </p:extLst>
          </p:nvPr>
        </p:nvGraphicFramePr>
        <p:xfrm>
          <a:off x="176213" y="822325"/>
          <a:ext cx="11695112" cy="5432173"/>
        </p:xfrm>
        <a:graphic>
          <a:graphicData uri="http://schemas.openxmlformats.org/drawingml/2006/table">
            <a:tbl>
              <a:tblPr/>
              <a:tblGrid>
                <a:gridCol w="390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3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9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41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60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14846">
                  <a:extLst>
                    <a:ext uri="{9D8B030D-6E8A-4147-A177-3AD203B41FA5}">
                      <a16:colId xmlns:a16="http://schemas.microsoft.com/office/drawing/2014/main" val="2820222541"/>
                    </a:ext>
                  </a:extLst>
                </a:gridCol>
                <a:gridCol w="142385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859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893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Ср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Кол-во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сдававших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минимального порога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балл и выше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60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39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9211B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66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9211B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74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2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Прямоугольник 3"/>
          <p:cNvSpPr>
            <a:spLocks noChangeArrowheads="1"/>
          </p:cNvSpPr>
          <p:nvPr/>
        </p:nvSpPr>
        <p:spPr bwMode="auto">
          <a:xfrm>
            <a:off x="401638" y="112713"/>
            <a:ext cx="11293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Century Gothic" pitchFamily="34" charset="0"/>
              </a:rPr>
              <a:t>ТАБЛИЦА ИЗМЕНЕНИЙ СРЕДНИХ БАЛЛОВ по математике (профильный уровень)</a:t>
            </a:r>
          </a:p>
        </p:txBody>
      </p:sp>
      <p:graphicFrame>
        <p:nvGraphicFramePr>
          <p:cNvPr id="25738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071402"/>
              </p:ext>
            </p:extLst>
          </p:nvPr>
        </p:nvGraphicFramePr>
        <p:xfrm>
          <a:off x="192088" y="573088"/>
          <a:ext cx="11839575" cy="6271451"/>
        </p:xfrm>
        <a:graphic>
          <a:graphicData uri="http://schemas.openxmlformats.org/drawingml/2006/table">
            <a:tbl>
              <a:tblPr/>
              <a:tblGrid>
                <a:gridCol w="720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65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40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574154">
                  <a:extLst>
                    <a:ext uri="{9D8B030D-6E8A-4147-A177-3AD203B41FA5}">
                      <a16:colId xmlns:a16="http://schemas.microsoft.com/office/drawing/2014/main" val="2424399856"/>
                    </a:ext>
                  </a:extLst>
                </a:gridCol>
              </a:tblGrid>
              <a:tr h="1223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 2017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балл, 2018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Ср. балл, 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Ср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+10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44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-4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(46) 43,7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-4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-11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+2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(39) 36,6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44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+5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-17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д.Баишево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-17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=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Кугарчи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74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-5</a:t>
                      </a: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844" marR="484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2320" marR="523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492629"/>
              </p:ext>
            </p:extLst>
          </p:nvPr>
        </p:nvGraphicFramePr>
        <p:xfrm>
          <a:off x="174625" y="304800"/>
          <a:ext cx="11663733" cy="662916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6267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2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4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70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25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611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1114">
                  <a:extLst>
                    <a:ext uri="{9D8B030D-6E8A-4147-A177-3AD203B41FA5}">
                      <a16:colId xmlns:a16="http://schemas.microsoft.com/office/drawing/2014/main" val="1483334726"/>
                    </a:ext>
                  </a:extLst>
                </a:gridCol>
                <a:gridCol w="12261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7153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Наименование ОУ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обществознание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8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Ср.балл 2018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2019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Кол-во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участников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Ниже  мин. порога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81 балл и выше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29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им. Ф. Султанова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СОШ № 2 с. </a:t>
                      </a:r>
                      <a:r>
                        <a:rPr lang="ru-RU" sz="1400" dirty="0" err="1">
                          <a:effectLst/>
                        </a:rPr>
                        <a:t>Исянгулово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Идельбаково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Абзаново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74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Баишево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89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Кугарчи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Идяш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</a:t>
                      </a:r>
                      <a:r>
                        <a:rPr lang="ru-RU" sz="1400" dirty="0" err="1">
                          <a:effectLst/>
                        </a:rPr>
                        <a:t>Ишемгул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Ибраево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башкирская гимназия-интернат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Тазларово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Арсеново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В.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итого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719867"/>
              </p:ext>
            </p:extLst>
          </p:nvPr>
        </p:nvGraphicFramePr>
        <p:xfrm>
          <a:off x="161925" y="1101725"/>
          <a:ext cx="11725450" cy="5359722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688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6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80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95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9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664998">
                  <a:extLst>
                    <a:ext uri="{9D8B030D-6E8A-4147-A177-3AD203B41FA5}">
                      <a16:colId xmlns:a16="http://schemas.microsoft.com/office/drawing/2014/main" val="702183469"/>
                    </a:ext>
                  </a:extLst>
                </a:gridCol>
              </a:tblGrid>
              <a:tr h="10659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№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Наименование ОУ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Ср. балл, 2017 г.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Ср. балл, 2018 г.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Ср. балл, 2019 г.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Ср</a:t>
                      </a:r>
                      <a:r>
                        <a:rPr lang="ru-RU" sz="1400" baseline="0" dirty="0" smtClean="0">
                          <a:effectLst/>
                        </a:rPr>
                        <a:t> балл 2020</a:t>
                      </a:r>
                      <a:endParaRPr lang="ru-RU" sz="1400" dirty="0">
                        <a:effectLst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7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СОШ №2 </a:t>
                      </a:r>
                      <a:r>
                        <a:rPr lang="ru-RU" sz="1400" dirty="0" err="1">
                          <a:effectLst/>
                        </a:rPr>
                        <a:t>с.Исянгулово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0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-10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Ибраево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-14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Яныбаево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-23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</a:t>
                      </a:r>
                      <a:r>
                        <a:rPr lang="ru-RU" sz="1400" dirty="0" err="1">
                          <a:effectLst/>
                        </a:rPr>
                        <a:t>Арсеново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4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им. Ф. Султанова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Баишево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Б. Ургинка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</a:t>
                      </a:r>
                      <a:r>
                        <a:rPr lang="ru-RU" sz="1400" dirty="0" err="1">
                          <a:effectLst/>
                        </a:rPr>
                        <a:t>Ишемгул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38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башкирская гимназия-интернат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+14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Тазларово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-18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В.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38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Идяш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38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Кугарчи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38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Идельбаково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35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-14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Абзаново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28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29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Утягулово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130" marR="513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5405" marR="554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27784" name="Прямоугольник 4"/>
          <p:cNvSpPr>
            <a:spLocks noChangeArrowheads="1"/>
          </p:cNvSpPr>
          <p:nvPr/>
        </p:nvSpPr>
        <p:spPr bwMode="auto">
          <a:xfrm>
            <a:off x="161925" y="0"/>
            <a:ext cx="11725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Таблица средних баллов и процент работ, получивших высокие баллы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(80 и более) за </a:t>
            </a:r>
            <a:r>
              <a:rPr lang="ru-RU" b="1" dirty="0" smtClean="0">
                <a:solidFill>
                  <a:schemeClr val="bg1"/>
                </a:solidFill>
                <a:latin typeface="Century Gothic" pitchFamily="34" charset="0"/>
              </a:rPr>
              <a:t>ЕГЭ‐2020 </a:t>
            </a:r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по обществознанию по району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ТАБЛИЦА ИЗМЕНЕНИЙ СРЕДНИХ БАЛЛОВ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826" name="Group 1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686204"/>
              </p:ext>
            </p:extLst>
          </p:nvPr>
        </p:nvGraphicFramePr>
        <p:xfrm>
          <a:off x="223838" y="485775"/>
          <a:ext cx="11598275" cy="5871153"/>
        </p:xfrm>
        <a:graphic>
          <a:graphicData uri="http://schemas.openxmlformats.org/drawingml/2006/table">
            <a:tbl>
              <a:tblPr/>
              <a:tblGrid>
                <a:gridCol w="352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90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45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1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56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637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59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635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2019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не преодолевших минимальный порог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баллов и выше)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3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Прямоугольник 3"/>
          <p:cNvSpPr>
            <a:spLocks noChangeArrowheads="1"/>
          </p:cNvSpPr>
          <p:nvPr/>
        </p:nvSpPr>
        <p:spPr bwMode="auto">
          <a:xfrm>
            <a:off x="3733800" y="0"/>
            <a:ext cx="4918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entury Gothic" pitchFamily="34" charset="0"/>
              </a:rPr>
              <a:t>ТАБЛИЦА ИЗМЕНЕНИЙ СРЕДНИХ БАЛЛОВ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702153"/>
              </p:ext>
            </p:extLst>
          </p:nvPr>
        </p:nvGraphicFramePr>
        <p:xfrm>
          <a:off x="131763" y="835025"/>
          <a:ext cx="11691937" cy="5905881"/>
        </p:xfrm>
        <a:graphic>
          <a:graphicData uri="http://schemas.openxmlformats.org/drawingml/2006/table">
            <a:tbl>
              <a:tblPr/>
              <a:tblGrid>
                <a:gridCol w="712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8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4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56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35563">
                  <a:extLst>
                    <a:ext uri="{9D8B030D-6E8A-4147-A177-3AD203B41FA5}">
                      <a16:colId xmlns:a16="http://schemas.microsoft.com/office/drawing/2014/main" val="397771882"/>
                    </a:ext>
                  </a:extLst>
                </a:gridCol>
              </a:tblGrid>
              <a:tr h="1419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 г.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 г.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балл, </a:t>
                      </a:r>
                    </a:p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 г.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 балл 2020</a:t>
                      </a:r>
                    </a:p>
                  </a:txBody>
                  <a:tcPr marL="55041" marR="55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-15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9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+6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+3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+6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3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37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-22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-5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9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10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+2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11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41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12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13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14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=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д.Утягулово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096" marR="509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5041" marR="5504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206527"/>
              </p:ext>
            </p:extLst>
          </p:nvPr>
        </p:nvGraphicFramePr>
        <p:xfrm>
          <a:off x="247650" y="365125"/>
          <a:ext cx="11835493" cy="6007147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425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18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4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3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64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4427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394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№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Наименование ОУ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>
                          <a:effectLst/>
                        </a:rPr>
                        <a:t>биология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97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Средний балл 2018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2019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Ниже</a:t>
                      </a:r>
                      <a:r>
                        <a:rPr lang="ru-RU" sz="1400" baseline="0" dirty="0" smtClean="0">
                          <a:effectLst/>
                        </a:rPr>
                        <a:t> мин балла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81 балл и выше)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им. Ф. Султанова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СОШ № 2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3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Идяш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33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с.Кугарчи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Баишево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башкирская гимназия-интернат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д.Верхний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Арсеново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Идельбаково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с.Тазларово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15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с.Абзаново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с.Ишемгул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</a:t>
                      </a:r>
                      <a:r>
                        <a:rPr lang="ru-RU" sz="1400" dirty="0" err="1">
                          <a:effectLst/>
                        </a:rPr>
                        <a:t>д.Утягулово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6407649"/>
              </p:ext>
            </p:extLst>
          </p:nvPr>
        </p:nvGraphicFramePr>
        <p:xfrm>
          <a:off x="193675" y="600075"/>
          <a:ext cx="11806238" cy="5772151"/>
        </p:xfrm>
        <a:graphic>
          <a:graphicData uri="http://schemas.openxmlformats.org/drawingml/2006/table">
            <a:tbl>
              <a:tblPr/>
              <a:tblGrid>
                <a:gridCol w="695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69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95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4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1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4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73479">
                  <a:extLst>
                    <a:ext uri="{9D8B030D-6E8A-4147-A177-3AD203B41FA5}">
                      <a16:colId xmlns:a16="http://schemas.microsoft.com/office/drawing/2014/main" val="4090445674"/>
                    </a:ext>
                  </a:extLst>
                </a:gridCol>
              </a:tblGrid>
              <a:tr h="1614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балл, 2017 г.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балл, 2018 г.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балл, 2019 г.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 балл 2020</a:t>
                      </a:r>
                    </a:p>
                  </a:txBody>
                  <a:tcPr marL="57737" marR="5773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-19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-23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+9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+5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6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+2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-8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9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10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11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д.Верхний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12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13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14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15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с.Тазларово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346" marR="53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=</a:t>
                      </a:r>
                    </a:p>
                  </a:txBody>
                  <a:tcPr marL="57737" marR="577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31866" name="Прямоугольник 5"/>
          <p:cNvSpPr>
            <a:spLocks noChangeArrowheads="1"/>
          </p:cNvSpPr>
          <p:nvPr/>
        </p:nvSpPr>
        <p:spPr bwMode="auto">
          <a:xfrm>
            <a:off x="2016125" y="112713"/>
            <a:ext cx="4918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entury Gothic" pitchFamily="34" charset="0"/>
              </a:rPr>
              <a:t>ТАБЛИЦА ИЗМЕНЕНИЙ СРЕДНИХ БАЛЛОВ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10" name="Group 1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526812"/>
              </p:ext>
            </p:extLst>
          </p:nvPr>
        </p:nvGraphicFramePr>
        <p:xfrm>
          <a:off x="198438" y="557213"/>
          <a:ext cx="11688762" cy="5872359"/>
        </p:xfrm>
        <a:graphic>
          <a:graphicData uri="http://schemas.openxmlformats.org/drawingml/2006/table">
            <a:tbl>
              <a:tblPr/>
              <a:tblGrid>
                <a:gridCol w="411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50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48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067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8097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0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мин. балла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баллов  и выше)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им.Ф.Султанова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д.Б.Ургинка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д.В.Муйнак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47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6358748"/>
              </p:ext>
            </p:extLst>
          </p:nvPr>
        </p:nvGraphicFramePr>
        <p:xfrm>
          <a:off x="273050" y="465138"/>
          <a:ext cx="10908631" cy="6100575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698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67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42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17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80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10664">
                  <a:extLst>
                    <a:ext uri="{9D8B030D-6E8A-4147-A177-3AD203B41FA5}">
                      <a16:colId xmlns:a16="http://schemas.microsoft.com/office/drawing/2014/main" val="868123744"/>
                    </a:ext>
                  </a:extLst>
                </a:gridCol>
              </a:tblGrid>
              <a:tr h="15198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Наименование ОУ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Ср. балл, 2017 г.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Ср. балл, 2018 г.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Ср. балл, 2019 г.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" marR="446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Ср. балл 2020</a:t>
                      </a:r>
                      <a:endParaRPr lang="ru-RU" sz="1400" dirty="0">
                        <a:effectLst/>
                      </a:endParaRPr>
                    </a:p>
                  </a:txBody>
                  <a:tcPr marL="48211" marR="48211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6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им.Ф.Султанова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61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35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51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6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МОАУ СОШ № 2 с. Исянгулово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64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58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51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с. Арсеново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с.Кугарчи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с. Абзаново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75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д.Утягулово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д.Яныбаево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64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52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43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МОАУ башкирская гимназия-интернат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49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35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64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д. Ибраево 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19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№ 1 с. Исянгулово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72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39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д.Идяш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с. Тазларово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55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д.Б.Ургинка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44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03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д.Верхний Муйнак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35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>
                          <a:effectLst/>
                        </a:rPr>
                        <a:t>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МОБУ СОШ д.Идельбаково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211" marR="482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>
                          <a:effectLst/>
                        </a:rPr>
                        <a:t>36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64" marR="44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+11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8211" marR="4821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162000"/>
                <a:satMod val="200000"/>
                <a:lumMod val="124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936" name="Group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2733590"/>
              </p:ext>
            </p:extLst>
          </p:nvPr>
        </p:nvGraphicFramePr>
        <p:xfrm>
          <a:off x="304800" y="801688"/>
          <a:ext cx="11630025" cy="5543556"/>
        </p:xfrm>
        <a:graphic>
          <a:graphicData uri="http://schemas.openxmlformats.org/drawingml/2006/table">
            <a:tbl>
              <a:tblPr/>
              <a:tblGrid>
                <a:gridCol w="593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9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6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298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74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1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химия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44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блл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Ниже мин. балла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баллов  и выше)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№1 с.Исянгулово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4721201"/>
              </p:ext>
            </p:extLst>
          </p:nvPr>
        </p:nvGraphicFramePr>
        <p:xfrm>
          <a:off x="390525" y="1087438"/>
          <a:ext cx="11320464" cy="4804729"/>
        </p:xfrm>
        <a:graphic>
          <a:graphicData uri="http://schemas.openxmlformats.org/drawingml/2006/table">
            <a:tbl>
              <a:tblPr/>
              <a:tblGrid>
                <a:gridCol w="649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97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95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472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47226">
                  <a:extLst>
                    <a:ext uri="{9D8B030D-6E8A-4147-A177-3AD203B41FA5}">
                      <a16:colId xmlns:a16="http://schemas.microsoft.com/office/drawing/2014/main" val="1577478502"/>
                    </a:ext>
                  </a:extLst>
                </a:gridCol>
              </a:tblGrid>
              <a:tr h="157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Ср.балл, 2017 г.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балл, 2018 г.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балл, 2019 г.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 балл 2020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49225" marR="0" lvl="0" indent="0" algn="ctr" defTabSz="914400" rtl="0" eaLnBrk="1" fontAlgn="base" latinLnBrk="0" hangingPunct="1">
                        <a:lnSpc>
                          <a:spcPts val="145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+6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Кугарчи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+28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-13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+25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=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-29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415389"/>
              </p:ext>
            </p:extLst>
          </p:nvPr>
        </p:nvGraphicFramePr>
        <p:xfrm>
          <a:off x="273050" y="160338"/>
          <a:ext cx="11695113" cy="7475411"/>
        </p:xfrm>
        <a:graphic>
          <a:graphicData uri="http://schemas.openxmlformats.org/drawingml/2006/table">
            <a:tbl>
              <a:tblPr/>
              <a:tblGrid>
                <a:gridCol w="1163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20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72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23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37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93089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 п/п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участников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Яныбаево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78,3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9338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ЛИТЕРАТУРА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им.Ф.Султанова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76764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АНГЛИЙСКИЙ ЯЗЫК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им.Ф.Султанова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д.Ибраево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67,5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70,4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902254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ИНФОРМАТИКА и ИКТ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д.В.Муйнак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69,5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46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618222"/>
              </p:ext>
            </p:extLst>
          </p:nvPr>
        </p:nvGraphicFramePr>
        <p:xfrm>
          <a:off x="273050" y="160338"/>
          <a:ext cx="11695113" cy="6489764"/>
        </p:xfrm>
        <a:graphic>
          <a:graphicData uri="http://schemas.openxmlformats.org/drawingml/2006/table">
            <a:tbl>
              <a:tblPr/>
              <a:tblGrid>
                <a:gridCol w="1163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20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85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74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56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04814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Место по району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Ибраево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85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649</TotalTime>
  <Words>3370</Words>
  <Application>Microsoft Office PowerPoint</Application>
  <PresentationFormat>Широкоэкранный</PresentationFormat>
  <Paragraphs>1929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fox</cp:lastModifiedBy>
  <cp:revision>133</cp:revision>
  <cp:lastPrinted>2020-09-15T07:45:04Z</cp:lastPrinted>
  <dcterms:created xsi:type="dcterms:W3CDTF">2019-09-19T05:16:05Z</dcterms:created>
  <dcterms:modified xsi:type="dcterms:W3CDTF">2020-12-15T12:51:53Z</dcterms:modified>
</cp:coreProperties>
</file>