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5" r:id="rId8"/>
    <p:sldId id="267" r:id="rId9"/>
    <p:sldId id="269" r:id="rId10"/>
    <p:sldId id="271" r:id="rId11"/>
    <p:sldId id="278" r:id="rId12"/>
    <p:sldId id="273" r:id="rId13"/>
    <p:sldId id="279" r:id="rId14"/>
    <p:sldId id="280" r:id="rId15"/>
  </p:sldIdLst>
  <p:sldSz cx="12192000" cy="6858000"/>
  <p:notesSz cx="6858000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620"/>
    <a:srgbClr val="170870"/>
    <a:srgbClr val="E9E0A7"/>
    <a:srgbClr val="B7F0A0"/>
    <a:srgbClr val="FC88A9"/>
    <a:srgbClr val="26EC2B"/>
    <a:srgbClr val="ECE7E7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 flipH="1">
            <a:off x="8228013" y="7938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/>
          <p:cNvCxnSpPr/>
          <p:nvPr/>
        </p:nvCxnSpPr>
        <p:spPr>
          <a:xfrm flipH="1">
            <a:off x="6108700" y="92075"/>
            <a:ext cx="6080125" cy="6080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/>
          <p:cNvCxnSpPr/>
          <p:nvPr/>
        </p:nvCxnSpPr>
        <p:spPr>
          <a:xfrm flipH="1">
            <a:off x="7335838" y="31750"/>
            <a:ext cx="4852987" cy="48529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/>
          <p:cNvCxnSpPr/>
          <p:nvPr/>
        </p:nvCxnSpPr>
        <p:spPr>
          <a:xfrm flipH="1">
            <a:off x="7845425" y="609600"/>
            <a:ext cx="4343400" cy="4343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/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4079F-4A08-47CF-A2A1-7FFDD850B168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6E3A-23B7-413B-908C-FB194D2AC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AB2BD-0843-4A96-A3E3-9785D0D31272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13D81-55BA-458A-BFAB-0BDF569761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8527-74B0-4720-861E-B6B5608B6ABF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1B5BD-5E99-48A0-9DE4-3953A45F0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42D72-8E29-43EC-BD78-5BA2CDBCD664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62D5F-566F-4E6D-9A92-D91F9DD7A9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4D52-853B-42DA-A535-313F6E576A59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9E22-9ED6-4DD8-A5F8-02EC3ED56D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C061-4B50-48E5-A62C-100B60BEAB9F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01A99-FF25-430C-9F10-FB4E96978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9E178-43D2-4A42-A40E-48774C46627E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CD796-A073-42D3-ADC3-28358E0CE6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1F6C6-0428-409E-AFB8-FA38D6FF4046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1C17B-5C59-4824-8389-B78208C8E0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5B67B-1768-44F3-B27F-6F0B550C8F08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BF927-677A-4949-B826-4E7432AF9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312FA-D1A3-49B3-8D3F-B0691633476C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22A6-04A3-4183-AB8D-FE2F622021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EB89A-9772-4C84-BF4D-1963988A838C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EF785-7466-4390-A8AE-851A7569F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CEAF0-0596-4A4E-B712-EE6F7C927A8C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842C5-2BE9-4B5B-94FD-B00BC3950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4758-8E80-4246-B604-44AA14AB481D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73EE-8717-4007-92ED-1B8503C26B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1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85646-11F9-477D-BE44-363364C0A7F8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8B285-51A6-45E1-B6D5-3658B6174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BFF0-851B-4605-BD5B-368C3DCDD0C3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1F5D-DA36-45CF-8169-BA5465B4B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708B1-9177-4725-9B2D-1BE600993C56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9015-A09B-4E90-9210-C27E739D29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076DD-6766-4191-84EA-9F21BA441059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ECA1-3DB9-441C-BD27-45E963E5C0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9207500" y="2963863"/>
            <a:ext cx="2981325" cy="320833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5852" y="2963333"/>
              <a:ext cx="912975" cy="91296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83"/>
              <a:ext cx="2981858" cy="298181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3013" y="3285648"/>
              <a:ext cx="1895814" cy="18957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853" y="3131636"/>
              <a:ext cx="1744974" cy="17449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600" y="3682589"/>
              <a:ext cx="1270227" cy="127021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4487863"/>
            <a:ext cx="8534400" cy="15065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4213" y="685800"/>
            <a:ext cx="853440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3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3E8F02B2-3E13-4B76-A774-7FE376C91915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3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5A33038E-547B-4BC0-8BAF-1BE5DEDDB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9" r:id="rId1"/>
    <p:sldLayoutId id="2147483808" r:id="rId2"/>
    <p:sldLayoutId id="2147483807" r:id="rId3"/>
    <p:sldLayoutId id="2147483806" r:id="rId4"/>
    <p:sldLayoutId id="2147483805" r:id="rId5"/>
    <p:sldLayoutId id="2147483804" r:id="rId6"/>
    <p:sldLayoutId id="2147483803" r:id="rId7"/>
    <p:sldLayoutId id="2147483802" r:id="rId8"/>
    <p:sldLayoutId id="2147483801" r:id="rId9"/>
    <p:sldLayoutId id="2147483800" r:id="rId10"/>
    <p:sldLayoutId id="2147483799" r:id="rId11"/>
    <p:sldLayoutId id="2147483810" r:id="rId12"/>
    <p:sldLayoutId id="2147483798" r:id="rId13"/>
    <p:sldLayoutId id="2147483811" r:id="rId14"/>
    <p:sldLayoutId id="2147483797" r:id="rId15"/>
    <p:sldLayoutId id="2147483796" r:id="rId16"/>
    <p:sldLayoutId id="2147483795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2000" kern="1200">
          <a:solidFill>
            <a:srgbClr val="68370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ern="1200">
          <a:solidFill>
            <a:srgbClr val="68370F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600" kern="1200">
          <a:solidFill>
            <a:srgbClr val="68370F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4pPr>
      <a:lvl5pPr marL="21145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8925" y="1884363"/>
            <a:ext cx="9144000" cy="822325"/>
          </a:xfrm>
        </p:spPr>
        <p:txBody>
          <a:bodyPr>
            <a:normAutofit fontScale="70000" lnSpcReduction="20000"/>
          </a:bodyPr>
          <a:lstStyle/>
          <a:p>
            <a:pPr algn="ctr" eaLnBrk="1" hangingPunct="1"/>
            <a:r>
              <a:rPr lang="ru-RU" sz="5000" b="1" dirty="0" smtClean="0">
                <a:solidFill>
                  <a:srgbClr val="720620"/>
                </a:solidFill>
                <a:latin typeface="Times New Roman" pitchFamily="18" charset="0"/>
              </a:rPr>
              <a:t>АНАЛИЗ РЕЗУЛЬТАТОВ ЕГЭ В 2021 ГОДУ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3"/>
          <p:cNvSpPr>
            <a:spLocks noChangeArrowheads="1"/>
          </p:cNvSpPr>
          <p:nvPr/>
        </p:nvSpPr>
        <p:spPr bwMode="auto">
          <a:xfrm>
            <a:off x="2918415" y="212635"/>
            <a:ext cx="638968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dirty="0">
                <a:latin typeface="Century Gothic" pitchFamily="34" charset="0"/>
              </a:rPr>
              <a:t>Доля лиц, сдавших </a:t>
            </a:r>
            <a:r>
              <a:rPr lang="ru-RU" sz="4000" dirty="0" smtClean="0">
                <a:latin typeface="Century Gothic" pitchFamily="34" charset="0"/>
              </a:rPr>
              <a:t>ЕГЭ и ГВЭ</a:t>
            </a:r>
            <a:endParaRPr lang="ru-RU" sz="4000" dirty="0"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605653"/>
              </p:ext>
            </p:extLst>
          </p:nvPr>
        </p:nvGraphicFramePr>
        <p:xfrm>
          <a:off x="472576" y="1442901"/>
          <a:ext cx="11389893" cy="468716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21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7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935883094"/>
                    </a:ext>
                  </a:extLst>
                </a:gridCol>
                <a:gridCol w="11248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822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2013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50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98,2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850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ГВЭ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 чел.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21,5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42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332508"/>
              </p:ext>
            </p:extLst>
          </p:nvPr>
        </p:nvGraphicFramePr>
        <p:xfrm>
          <a:off x="600393" y="486501"/>
          <a:ext cx="11417436" cy="7001955"/>
        </p:xfrm>
        <a:graphic>
          <a:graphicData uri="http://schemas.openxmlformats.org/drawingml/2006/table">
            <a:tbl>
              <a:tblPr/>
              <a:tblGrid>
                <a:gridCol w="483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2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5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1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9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98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33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6233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Предмет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участников в 2021 году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2018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2020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Средний балл 2021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 району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Русский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91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Английский язык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Литература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Химия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(профильный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52,3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Обществознание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39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Биология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Информатика и ИКТ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46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(базовый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4,02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1627" name="Прямоугольник 8"/>
          <p:cNvSpPr>
            <a:spLocks noChangeArrowheads="1"/>
          </p:cNvSpPr>
          <p:nvPr/>
        </p:nvSpPr>
        <p:spPr bwMode="auto">
          <a:xfrm>
            <a:off x="2486025" y="60325"/>
            <a:ext cx="904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Результаты ЕГЭ МР </a:t>
            </a:r>
            <a:r>
              <a:rPr lang="ru-RU" sz="2000" b="1" dirty="0" err="1">
                <a:solidFill>
                  <a:schemeClr val="bg1"/>
                </a:solidFill>
                <a:latin typeface="Century Gothic" pitchFamily="34" charset="0"/>
              </a:rPr>
              <a:t>Зианчуринский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 район РБ в </a:t>
            </a: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</a:rPr>
              <a:t>2021 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году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724" name="Group 1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009600"/>
              </p:ext>
            </p:extLst>
          </p:nvPr>
        </p:nvGraphicFramePr>
        <p:xfrm>
          <a:off x="144463" y="381000"/>
          <a:ext cx="11742737" cy="6291834"/>
        </p:xfrm>
        <a:graphic>
          <a:graphicData uri="http://schemas.openxmlformats.org/drawingml/2006/table">
            <a:tbl>
              <a:tblPr/>
              <a:tblGrid>
                <a:gridCol w="312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23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11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62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06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5064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9441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121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не преодолевших минимальный порог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 баллов и выше (количество)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6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70,5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711" name="Прямоугольник 4"/>
          <p:cNvSpPr>
            <a:spLocks noChangeArrowheads="1"/>
          </p:cNvSpPr>
          <p:nvPr/>
        </p:nvSpPr>
        <p:spPr bwMode="auto">
          <a:xfrm>
            <a:off x="3502025" y="11113"/>
            <a:ext cx="1733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Русский язык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4"/>
          <p:cNvSpPr>
            <a:spLocks noChangeArrowheads="1"/>
          </p:cNvSpPr>
          <p:nvPr/>
        </p:nvSpPr>
        <p:spPr bwMode="auto">
          <a:xfrm>
            <a:off x="320675" y="176213"/>
            <a:ext cx="11550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entury Gothic" pitchFamily="34" charset="0"/>
              </a:rPr>
              <a:t>Математика </a:t>
            </a:r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(профильный уровень) </a:t>
            </a:r>
          </a:p>
        </p:txBody>
      </p:sp>
      <p:graphicFrame>
        <p:nvGraphicFramePr>
          <p:cNvPr id="24773" name="Group 1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428208"/>
              </p:ext>
            </p:extLst>
          </p:nvPr>
        </p:nvGraphicFramePr>
        <p:xfrm>
          <a:off x="176213" y="822325"/>
          <a:ext cx="11695112" cy="6021071"/>
        </p:xfrm>
        <a:graphic>
          <a:graphicData uri="http://schemas.openxmlformats.org/drawingml/2006/table">
            <a:tbl>
              <a:tblPr/>
              <a:tblGrid>
                <a:gridCol w="357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6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64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8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4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31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31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10641">
                  <a:extLst>
                    <a:ext uri="{9D8B030D-6E8A-4147-A177-3AD203B41FA5}">
                      <a16:colId xmlns:a16="http://schemas.microsoft.com/office/drawing/2014/main" val="2820222541"/>
                    </a:ext>
                  </a:extLst>
                </a:gridCol>
                <a:gridCol w="13017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41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93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Ср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Кол-во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сдававших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минимального порога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 и выше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66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74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2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500783"/>
              </p:ext>
            </p:extLst>
          </p:nvPr>
        </p:nvGraphicFramePr>
        <p:xfrm>
          <a:off x="174625" y="304800"/>
          <a:ext cx="11663734" cy="690303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579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1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6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4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15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15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0069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8244">
                  <a:extLst>
                    <a:ext uri="{9D8B030D-6E8A-4147-A177-3AD203B41FA5}">
                      <a16:colId xmlns:a16="http://schemas.microsoft.com/office/drawing/2014/main" val="1483334726"/>
                    </a:ext>
                  </a:extLst>
                </a:gridCol>
                <a:gridCol w="11334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15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ОУ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>
                          <a:effectLst/>
                        </a:rPr>
                        <a:t>обществознание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Ср.балл 2018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 2021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участников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Ниже  мин. порога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81 балл и выше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им. Ф. Султанова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СОШ № 2 с. </a:t>
                      </a:r>
                      <a:r>
                        <a:rPr lang="ru-RU" sz="1400" dirty="0" err="1">
                          <a:effectLst/>
                        </a:rPr>
                        <a:t>Исянгулово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Идельбаково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Абзаново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74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Баишево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89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Кугарчи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Идяш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Ишемгул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Ибраево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башкирская гимназия-интернат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Тазларово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В.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26" name="Group 1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773999"/>
              </p:ext>
            </p:extLst>
          </p:nvPr>
        </p:nvGraphicFramePr>
        <p:xfrm>
          <a:off x="223838" y="195707"/>
          <a:ext cx="11598275" cy="7728905"/>
        </p:xfrm>
        <a:graphic>
          <a:graphicData uri="http://schemas.openxmlformats.org/drawingml/2006/table">
            <a:tbl>
              <a:tblPr/>
              <a:tblGrid>
                <a:gridCol w="240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4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38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97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53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15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14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2076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44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35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Количество участников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Не преодолевших минимальный порог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баллов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475741"/>
              </p:ext>
            </p:extLst>
          </p:nvPr>
        </p:nvGraphicFramePr>
        <p:xfrm>
          <a:off x="247650" y="365125"/>
          <a:ext cx="11835491" cy="648793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51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4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8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16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416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6405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759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394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Наименование ОУ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биология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97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Средний балл 2018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участников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Ниже</a:t>
                      </a:r>
                      <a:r>
                        <a:rPr lang="ru-RU" sz="1400" baseline="0" dirty="0" smtClean="0">
                          <a:effectLst/>
                        </a:rPr>
                        <a:t> мин балла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81 балл и выше)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им. Ф. Султанова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СОШ № 2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3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Идяш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с.Кугарчи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Баишево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башкирская гимназия-интернат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д.Верхний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Идельбаково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с.Тазларово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15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с.Абзаново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с.Ишемгул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-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10" name="Group 1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902536"/>
              </p:ext>
            </p:extLst>
          </p:nvPr>
        </p:nvGraphicFramePr>
        <p:xfrm>
          <a:off x="198438" y="557213"/>
          <a:ext cx="11688762" cy="6123565"/>
        </p:xfrm>
        <a:graphic>
          <a:graphicData uri="http://schemas.openxmlformats.org/drawingml/2006/table">
            <a:tbl>
              <a:tblPr/>
              <a:tblGrid>
                <a:gridCol w="340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2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4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0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57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57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9717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107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720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09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Кол-во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участников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мин. балла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баллов 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д.Б.Ургинка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д.В.Муйнак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36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586334"/>
              </p:ext>
            </p:extLst>
          </p:nvPr>
        </p:nvGraphicFramePr>
        <p:xfrm>
          <a:off x="304800" y="801688"/>
          <a:ext cx="11630024" cy="5812160"/>
        </p:xfrm>
        <a:graphic>
          <a:graphicData uri="http://schemas.openxmlformats.org/drawingml/2006/table">
            <a:tbl>
              <a:tblPr/>
              <a:tblGrid>
                <a:gridCol w="450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2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5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21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3121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48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1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химия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4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Кол-во участников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Ниже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мин. балла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баллов  и выше)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№1 с.Исянгулово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171777"/>
              </p:ext>
            </p:extLst>
          </p:nvPr>
        </p:nvGraphicFramePr>
        <p:xfrm>
          <a:off x="273050" y="160338"/>
          <a:ext cx="11695113" cy="9309291"/>
        </p:xfrm>
        <a:graphic>
          <a:graphicData uri="http://schemas.openxmlformats.org/drawingml/2006/table">
            <a:tbl>
              <a:tblPr/>
              <a:tblGrid>
                <a:gridCol w="1087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8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6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68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2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88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8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35763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 п/п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участников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9338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ЛИТЕРАТУРА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с.Абзаново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76764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д.Ибраево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д.Башкирская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Ургинка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МОАУ башкирская гимназия-интернат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02254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ИНФОРМАТИКА и ИКТ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463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603809"/>
              </p:ext>
            </p:extLst>
          </p:nvPr>
        </p:nvGraphicFramePr>
        <p:xfrm>
          <a:off x="273050" y="160338"/>
          <a:ext cx="11695114" cy="6815900"/>
        </p:xfrm>
        <a:graphic>
          <a:graphicData uri="http://schemas.openxmlformats.org/drawingml/2006/table">
            <a:tbl>
              <a:tblPr/>
              <a:tblGrid>
                <a:gridCol w="1057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6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17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00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8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8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67359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104708"/>
              </p:ext>
            </p:extLst>
          </p:nvPr>
        </p:nvGraphicFramePr>
        <p:xfrm>
          <a:off x="888275" y="304801"/>
          <a:ext cx="9310053" cy="6182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1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3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24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48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</a:t>
                      </a:r>
                      <a:r>
                        <a:rPr lang="ru-RU" dirty="0" err="1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r>
                        <a:rPr lang="ru-RU" baseline="0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до 90</a:t>
                      </a:r>
                    </a:p>
                    <a:p>
                      <a:r>
                        <a:rPr lang="ru-RU" baseline="0" dirty="0" smtClean="0"/>
                        <a:t>2021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91 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2021 год</a:t>
                      </a:r>
                      <a:endParaRPr lang="ru-RU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 </a:t>
                      </a:r>
                      <a:r>
                        <a:rPr lang="ru-RU" smtClean="0"/>
                        <a:t>(профильный)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и ИКТ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32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852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99422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873</TotalTime>
  <Words>2283</Words>
  <Application>Microsoft Office PowerPoint</Application>
  <PresentationFormat>Широкоэкранный</PresentationFormat>
  <Paragraphs>1521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fox</cp:lastModifiedBy>
  <cp:revision>156</cp:revision>
  <cp:lastPrinted>2020-05-19T04:14:07Z</cp:lastPrinted>
  <dcterms:created xsi:type="dcterms:W3CDTF">2019-09-19T05:16:05Z</dcterms:created>
  <dcterms:modified xsi:type="dcterms:W3CDTF">2021-07-28T10:02:33Z</dcterms:modified>
</cp:coreProperties>
</file>